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ivXIpKA+oBZ19vcD8+RP+nM4HT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bservable_variable" TargetMode="External"/><Relationship Id="rId3" Type="http://schemas.openxmlformats.org/officeDocument/2006/relationships/hyperlink" Target="https://en.wikipedia.org/wiki/Target_variable" TargetMode="External"/><Relationship Id="rId4" Type="http://schemas.openxmlformats.org/officeDocument/2006/relationships/hyperlink" Target="https://en.wikipedia.org/wiki/Statistical_model" TargetMode="External"/><Relationship Id="rId5" Type="http://schemas.openxmlformats.org/officeDocument/2006/relationships/hyperlink" Target="https://en.wikipedia.org/wiki/Joint_probability_distribution"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sosurface" TargetMode="External"/><Relationship Id="rId3" Type="http://schemas.openxmlformats.org/officeDocument/2006/relationships/hyperlink" Target="https://en.wikipedia.org/wiki/Polygon_mesh"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ef0eb7296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6ef0eb7296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6ef0eb7296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d8c1c9a5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d8c1c9a56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22222"/>
                </a:solidFill>
                <a:highlight>
                  <a:srgbClr val="FFFFFF"/>
                </a:highlight>
              </a:rPr>
              <a:t>transfer functions (TFs) convert data value to opacity and color</a:t>
            </a:r>
            <a:endParaRPr>
              <a:solidFill>
                <a:srgbClr val="222222"/>
              </a:solidFill>
              <a:highlight>
                <a:srgbClr val="FFFFFF"/>
              </a:highlight>
            </a:endParaRPr>
          </a:p>
          <a:p>
            <a:pPr indent="0" lvl="0" marL="0" rtl="0" algn="l">
              <a:lnSpc>
                <a:spcPct val="90000"/>
              </a:lnSpc>
              <a:spcBef>
                <a:spcPts val="1000"/>
              </a:spcBef>
              <a:spcAft>
                <a:spcPts val="0"/>
              </a:spcAft>
              <a:buNone/>
            </a:pPr>
            <a:r>
              <a:rPr lang="en-US"/>
              <a:t>A user </a:t>
            </a:r>
            <a:r>
              <a:rPr b="1" lang="en-US"/>
              <a:t>traditionally interacts</a:t>
            </a:r>
            <a:r>
              <a:rPr lang="en-US"/>
              <a:t> with a volume renderer by modifying the TF in order to adjust optical properties in the rendered image. In a user’s workflow it is important to have tools that </a:t>
            </a:r>
            <a:r>
              <a:rPr b="1" lang="en-US"/>
              <a:t>provide an overview of volumetric features</a:t>
            </a:r>
            <a:r>
              <a:rPr lang="en-US"/>
              <a:t> captured by transfer function and renderer</a:t>
            </a:r>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b="1" lang="en-US">
                <a:solidFill>
                  <a:srgbClr val="222222"/>
                </a:solidFill>
                <a:highlight>
                  <a:srgbClr val="FFFFFF"/>
                </a:highlight>
              </a:rPr>
              <a:t>represent VR as a generative model </a:t>
            </a:r>
            <a:endParaRPr b="1">
              <a:solidFill>
                <a:srgbClr val="222222"/>
              </a:solidFill>
              <a:highlight>
                <a:srgbClr val="FFFFFF"/>
              </a:highlight>
            </a:endParaRPr>
          </a:p>
          <a:p>
            <a:pPr indent="0" lvl="0" marL="0" rtl="0" algn="l">
              <a:spcBef>
                <a:spcPts val="0"/>
              </a:spcBef>
              <a:spcAft>
                <a:spcPts val="0"/>
              </a:spcAft>
              <a:buNone/>
            </a:pPr>
            <a:r>
              <a:rPr lang="en-US">
                <a:solidFill>
                  <a:srgbClr val="222222"/>
                </a:solidFill>
                <a:highlight>
                  <a:srgbClr val="FFFFFF"/>
                </a:highlight>
              </a:rPr>
              <a:t>measure the sensitive of user edits and TF design; explore latent space of TFs</a:t>
            </a:r>
            <a:endParaRPr>
              <a:solidFill>
                <a:srgbClr val="222222"/>
              </a:solidFill>
              <a:highlight>
                <a:srgbClr val="FFFFFF"/>
              </a:highlight>
            </a:endParaRPr>
          </a:p>
          <a:p>
            <a:pPr indent="0" lvl="0" marL="0" rtl="0" algn="l">
              <a:spcBef>
                <a:spcPts val="0"/>
              </a:spcBef>
              <a:spcAft>
                <a:spcPts val="0"/>
              </a:spcAft>
              <a:buNone/>
            </a:pPr>
            <a:r>
              <a:rPr lang="en-US">
                <a:solidFill>
                  <a:srgbClr val="222222"/>
                </a:solidFill>
                <a:highlight>
                  <a:srgbClr val="FFFFFF"/>
                </a:highlight>
              </a:rPr>
              <a:t>in their result, user can change the view point, manipulate the TFto discover the features of a volume.</a:t>
            </a:r>
            <a:endParaRPr>
              <a:solidFill>
                <a:srgbClr val="222222"/>
              </a:solidFill>
              <a:highlight>
                <a:srgbClr val="FFFFFF"/>
              </a:highlight>
            </a:endParaRPr>
          </a:p>
          <a:p>
            <a:pPr indent="0" lvl="0" marL="0" rtl="0" algn="l">
              <a:lnSpc>
                <a:spcPct val="90000"/>
              </a:lnSpc>
              <a:spcBef>
                <a:spcPts val="1000"/>
              </a:spcBef>
              <a:spcAft>
                <a:spcPts val="0"/>
              </a:spcAft>
              <a:buNone/>
            </a:pPr>
            <a:r>
              <a:rPr lang="en-US"/>
              <a:t>GAN</a:t>
            </a:r>
            <a:endParaRPr/>
          </a:p>
          <a:p>
            <a:pPr indent="0" lvl="0" marL="0" rtl="0" algn="l">
              <a:lnSpc>
                <a:spcPct val="90000"/>
              </a:lnSpc>
              <a:spcBef>
                <a:spcPts val="1000"/>
              </a:spcBef>
              <a:spcAft>
                <a:spcPts val="0"/>
              </a:spcAft>
              <a:buNone/>
            </a:pPr>
            <a:r>
              <a:rPr lang="en-US"/>
              <a:t>proven effective for representing complex data distributions. </a:t>
            </a:r>
            <a:endParaRPr/>
          </a:p>
          <a:p>
            <a:pPr indent="0" lvl="0" marL="0" rtl="0" algn="l">
              <a:lnSpc>
                <a:spcPct val="90000"/>
              </a:lnSpc>
              <a:spcBef>
                <a:spcPts val="1000"/>
              </a:spcBef>
              <a:spcAft>
                <a:spcPts val="0"/>
              </a:spcAft>
              <a:buNone/>
            </a:pPr>
            <a:r>
              <a:rPr lang="en-US"/>
              <a:t>In this case, the data distribution is the </a:t>
            </a:r>
            <a:r>
              <a:rPr b="1" lang="en-US"/>
              <a:t>space of possible images produced by rendering a single volume dataset, </a:t>
            </a:r>
            <a:r>
              <a:rPr lang="en-US"/>
              <a:t>given a space of viewpoints and TFs (both color and opacity). </a:t>
            </a:r>
            <a:r>
              <a:rPr b="1" lang="en-US" sz="1400"/>
              <a:t>trains a model by learning a mapping from parameters to image</a:t>
            </a:r>
            <a:endParaRPr b="1" sz="1400"/>
          </a:p>
          <a:p>
            <a:pPr indent="0" lvl="0" marL="0" rtl="0" algn="l">
              <a:lnSpc>
                <a:spcPct val="90000"/>
              </a:lnSpc>
              <a:spcBef>
                <a:spcPts val="1000"/>
              </a:spcBef>
              <a:spcAft>
                <a:spcPts val="0"/>
              </a:spcAft>
              <a:buNone/>
            </a:pPr>
            <a:r>
              <a:rPr lang="en-US"/>
              <a:t>(a)Volume rendering traditionally takes as input the </a:t>
            </a:r>
            <a:r>
              <a:rPr b="1" lang="en-US"/>
              <a:t>volume, viewpoint, and transfer function,</a:t>
            </a:r>
            <a:r>
              <a:rPr lang="en-US"/>
              <a:t> and evaluates the </a:t>
            </a:r>
            <a:r>
              <a:rPr b="1" lang="en-US"/>
              <a:t>volume rendering integral </a:t>
            </a:r>
            <a:r>
              <a:rPr lang="en-US"/>
              <a:t>to produce an image.</a:t>
            </a:r>
            <a:endParaRPr/>
          </a:p>
          <a:p>
            <a:pPr indent="0" lvl="0" marL="0" rtl="0" algn="l">
              <a:lnSpc>
                <a:spcPct val="90000"/>
              </a:lnSpc>
              <a:spcBef>
                <a:spcPts val="0"/>
              </a:spcBef>
              <a:spcAft>
                <a:spcPts val="0"/>
              </a:spcAft>
              <a:buNone/>
            </a:pPr>
            <a:r>
              <a:rPr lang="en-US"/>
              <a:t>(b)</a:t>
            </a:r>
            <a:r>
              <a:rPr b="1" lang="en-US"/>
              <a:t>interpret</a:t>
            </a:r>
            <a:r>
              <a:rPr lang="en-US"/>
              <a:t> volume rendering as a process that takes viewpoint and transfer function, and produces the corresponding volume-rendered image.</a:t>
            </a:r>
            <a:endParaRPr/>
          </a:p>
          <a:p>
            <a:pPr indent="0" lvl="0" marL="0" rtl="0" algn="l">
              <a:lnSpc>
                <a:spcPct val="90000"/>
              </a:lnSpc>
              <a:spcBef>
                <a:spcPts val="0"/>
              </a:spcBef>
              <a:spcAft>
                <a:spcPts val="0"/>
              </a:spcAft>
              <a:buNone/>
            </a:pPr>
            <a:r>
              <a:rPr lang="en-US"/>
              <a:t>input: a large set of volume-rendered images and visualization parameters</a:t>
            </a:r>
            <a:endParaRPr/>
          </a:p>
          <a:p>
            <a:pPr indent="0" lvl="0" marL="0" rtl="0" algn="l">
              <a:lnSpc>
                <a:spcPct val="90000"/>
              </a:lnSpc>
              <a:spcBef>
                <a:spcPts val="0"/>
              </a:spcBef>
              <a:spcAft>
                <a:spcPts val="0"/>
              </a:spcAft>
              <a:buNone/>
            </a:pPr>
            <a:r>
              <a:rPr lang="en-US"/>
              <a:t>(c)learn a GAN that </a:t>
            </a:r>
            <a:r>
              <a:rPr b="1" lang="en-US"/>
              <a:t>generates an opacity image</a:t>
            </a:r>
            <a:r>
              <a:rPr lang="en-US"/>
              <a:t> conditioned on a view and opacity transfer function</a:t>
            </a:r>
            <a:endParaRPr/>
          </a:p>
          <a:p>
            <a:pPr indent="0" lvl="0" marL="0" rtl="0" algn="l">
              <a:lnSpc>
                <a:spcPct val="90000"/>
              </a:lnSpc>
              <a:spcBef>
                <a:spcPts val="0"/>
              </a:spcBef>
              <a:spcAft>
                <a:spcPts val="0"/>
              </a:spcAft>
              <a:buNone/>
            </a:pPr>
            <a:r>
              <a:rPr lang="en-US"/>
              <a:t>(d)conditioned on this opacity image, The trained model </a:t>
            </a:r>
            <a:r>
              <a:rPr b="1" lang="en-US"/>
              <a:t>synthesizes images from novel viewpoints and TFs</a:t>
            </a:r>
            <a:endParaRPr b="1"/>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sz="1400"/>
              <a:t>the generative model transforms transfer functions and viewpoint into latent space (designed to synthesize volume-rendered images)</a:t>
            </a:r>
            <a:endParaRPr sz="1400"/>
          </a:p>
          <a:p>
            <a:pPr indent="0" lvl="0" marL="0" rtl="0" algn="l">
              <a:lnSpc>
                <a:spcPct val="90000"/>
              </a:lnSpc>
              <a:spcBef>
                <a:spcPts val="0"/>
              </a:spcBef>
              <a:spcAft>
                <a:spcPts val="0"/>
              </a:spcAft>
              <a:buNone/>
            </a:pPr>
            <a:r>
              <a:rPr lang="en-US" sz="1400"/>
              <a:t>use this latent space directly for rendering, enabling the user to explore the space of volume-rendered images</a:t>
            </a:r>
            <a:endParaRPr sz="1400"/>
          </a:p>
        </p:txBody>
      </p:sp>
      <p:sp>
        <p:nvSpPr>
          <p:cNvPr id="167" name="Google Shape;167;g7d8c1c9a56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d8c1c9a56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d8c1c9a56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400"/>
              <a:t>the paper cast volume rendering as training a deep generative model to synthesize images, conditioned on viewpoint and transfer function. </a:t>
            </a:r>
            <a:endParaRPr sz="1400"/>
          </a:p>
          <a:p>
            <a:pPr indent="0" lvl="0" marL="0" rtl="0" algn="l">
              <a:lnSpc>
                <a:spcPct val="90000"/>
              </a:lnSpc>
              <a:spcBef>
                <a:spcPts val="0"/>
              </a:spcBef>
              <a:spcAft>
                <a:spcPts val="0"/>
              </a:spcAft>
              <a:buNone/>
            </a:pPr>
            <a:r>
              <a:rPr lang="en-US" sz="1400"/>
              <a:t>(a)images synthesized with the model, compared to a ground truth volume renderer. </a:t>
            </a:r>
            <a:endParaRPr sz="1400"/>
          </a:p>
          <a:p>
            <a:pPr indent="0" lvl="0" marL="0" rtl="0" algn="l">
              <a:lnSpc>
                <a:spcPct val="90000"/>
              </a:lnSpc>
              <a:spcBef>
                <a:spcPts val="0"/>
              </a:spcBef>
              <a:spcAft>
                <a:spcPts val="0"/>
              </a:spcAft>
              <a:buNone/>
            </a:pPr>
            <a:r>
              <a:rPr lang="en-US" sz="1400"/>
              <a:t>(b)the transfer function (blue curve) augmented by a sensitivity function (red curve) that quantifies expected image change, guiding the user to edit regions of the transfer function </a:t>
            </a:r>
            <a:endParaRPr sz="1400"/>
          </a:p>
          <a:p>
            <a:pPr indent="0" lvl="0" marL="0" rtl="0" algn="l">
              <a:lnSpc>
                <a:spcPct val="90000"/>
              </a:lnSpc>
              <a:spcBef>
                <a:spcPts val="0"/>
              </a:spcBef>
              <a:spcAft>
                <a:spcPts val="0"/>
              </a:spcAft>
              <a:buNone/>
            </a:pPr>
            <a:r>
              <a:rPr lang="en-US" sz="1400"/>
              <a:t>(c)the projection of a learned transfer function latent space that enables the user to </a:t>
            </a:r>
            <a:r>
              <a:rPr b="1" lang="en-US" sz="1400"/>
              <a:t>explore the space of transfer functions.</a:t>
            </a:r>
            <a:endParaRPr b="1" sz="1400"/>
          </a:p>
        </p:txBody>
      </p:sp>
      <p:sp>
        <p:nvSpPr>
          <p:cNvPr id="177" name="Google Shape;177;g7d8c1c9a56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d8c1c9a5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d8c1c9a56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a:t>to model complex scientific </a:t>
            </a:r>
            <a:r>
              <a:rPr b="1" lang="en-US"/>
              <a:t>phenomena</a:t>
            </a:r>
            <a:r>
              <a:rPr lang="en-US"/>
              <a:t>, scientists need to </a:t>
            </a:r>
            <a:r>
              <a:rPr lang="en-US"/>
              <a:t>try diff simulation parameters with diff sim parameters, get ensemble simulations and store on disk for post-hoc analysis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size of data continuous to grow; issue arise: such as IO bottleneck and storage overhead</a:t>
            </a:r>
            <a:endParaRPr/>
          </a:p>
          <a:p>
            <a:pPr indent="0" lvl="0" marL="0" rtl="0" algn="l">
              <a:lnSpc>
                <a:spcPct val="90000"/>
              </a:lnSpc>
              <a:spcBef>
                <a:spcPts val="1000"/>
              </a:spcBef>
              <a:spcAft>
                <a:spcPts val="0"/>
              </a:spcAft>
              <a:buNone/>
            </a:pPr>
            <a:r>
              <a:rPr lang="en-US"/>
              <a:t>on approach is in situ vis: generate imgs at simulation time and only store images for post-hoc analysis. (challenges: limit flexibility of post-hoc analysis </a:t>
            </a:r>
            <a:r>
              <a:rPr lang="en-US"/>
              <a:t>because the raw simulation data are no longer available</a:t>
            </a:r>
            <a:r>
              <a:rPr lang="en-US"/>
              <a:t>, challenging the new para settings)</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a:t>A deep image synthesis model (i.e., InSituNet)</a:t>
            </a:r>
            <a:endParaRPr/>
          </a:p>
        </p:txBody>
      </p:sp>
      <p:sp>
        <p:nvSpPr>
          <p:cNvPr id="186" name="Google Shape;186;g7d8c1c9a56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d8c1c9a56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d8c1c9a56_0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a:t>input</a:t>
            </a:r>
            <a:r>
              <a:rPr lang="en-US"/>
              <a:t>: param</a:t>
            </a:r>
            <a:r>
              <a:rPr lang="en-US"/>
              <a:t>eters; </a:t>
            </a:r>
            <a:r>
              <a:rPr b="1" lang="en-US"/>
              <a:t>output</a:t>
            </a:r>
            <a:r>
              <a:rPr lang="en-US"/>
              <a:t>: prediction images; </a:t>
            </a:r>
            <a:r>
              <a:rPr b="1" lang="en-US"/>
              <a:t>update</a:t>
            </a:r>
            <a:r>
              <a:rPr lang="en-US"/>
              <a:t> the weights of regressor during training</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generate imgs at simulation time and only store images. (challenges: limit flexibility of post-hoc analysis, challenging the new para settings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1" lang="en-US"/>
              <a:t>feature comparator:</a:t>
            </a:r>
            <a:r>
              <a:rPr lang="en-US"/>
              <a:t> (pre-trained model)VGG-19, MSE between the pred</a:t>
            </a:r>
            <a:r>
              <a:rPr lang="en-US"/>
              <a:t>iction and ground truth images; force the regressor to generate images sharing the similar features with the ground truth, leads to images with sharper features</a:t>
            </a:r>
            <a:endParaRPr/>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rPr b="1" lang="en-US"/>
              <a:t>discrimitor</a:t>
            </a:r>
            <a:r>
              <a:rPr lang="en-US"/>
              <a:t>: trained to differentiate the prediction (fake) and ground truth (real) images</a:t>
            </a:r>
            <a:endParaRPr/>
          </a:p>
          <a:p>
            <a:pPr indent="0" lvl="0" marL="0" rtl="0" algn="l">
              <a:lnSpc>
                <a:spcPct val="90000"/>
              </a:lnSpc>
              <a:spcBef>
                <a:spcPts val="0"/>
              </a:spcBef>
              <a:spcAft>
                <a:spcPts val="0"/>
              </a:spcAft>
              <a:buNone/>
            </a:pPr>
            <a:r>
              <a:rPr lang="en-US"/>
              <a:t>input: real/fake images and the input parameters </a:t>
            </a:r>
            <a:endParaRPr/>
          </a:p>
          <a:p>
            <a:pPr indent="0" lvl="0" marL="0" rtl="0" algn="l">
              <a:lnSpc>
                <a:spcPct val="90000"/>
              </a:lnSpc>
              <a:spcBef>
                <a:spcPts val="0"/>
              </a:spcBef>
              <a:spcAft>
                <a:spcPts val="0"/>
              </a:spcAft>
              <a:buNone/>
            </a:pPr>
            <a:r>
              <a:rPr lang="en-US"/>
              <a:t>output likelihood, how likely the image is a real or fake</a:t>
            </a:r>
            <a:endParaRPr/>
          </a:p>
          <a:p>
            <a:pPr indent="0" lvl="0" marL="0" rtl="0" algn="l">
              <a:lnSpc>
                <a:spcPct val="90000"/>
              </a:lnSpc>
              <a:spcBef>
                <a:spcPts val="0"/>
              </a:spcBef>
              <a:spcAft>
                <a:spcPts val="0"/>
              </a:spcAft>
              <a:buNone/>
            </a:pPr>
            <a:r>
              <a:t/>
            </a:r>
            <a:endParaRPr/>
          </a:p>
        </p:txBody>
      </p:sp>
      <p:sp>
        <p:nvSpPr>
          <p:cNvPr id="198" name="Google Shape;198;g7d8c1c9a56_0_2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d8c1c9a56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d8c1c9a56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dark red area: more sensitive to current par</a:t>
            </a:r>
            <a:r>
              <a:rPr lang="en-US"/>
              <a:t>ameter </a:t>
            </a:r>
            <a:endParaRPr/>
          </a:p>
          <a:p>
            <a:pPr indent="0" lvl="0" marL="0" rtl="0" algn="l">
              <a:lnSpc>
                <a:spcPct val="90000"/>
              </a:lnSpc>
              <a:spcBef>
                <a:spcPts val="0"/>
              </a:spcBef>
              <a:spcAft>
                <a:spcPts val="0"/>
              </a:spcAft>
              <a:buNone/>
            </a:pPr>
            <a:r>
              <a:rPr lang="en-US"/>
              <a:t>DL based image synthesis model for parameter space exploration of large scale ensemble simulations</a:t>
            </a:r>
            <a:endParaRPr/>
          </a:p>
        </p:txBody>
      </p:sp>
      <p:sp>
        <p:nvSpPr>
          <p:cNvPr id="210" name="Google Shape;210;g7d8c1c9a56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d8c1c9a56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d8c1c9a56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t>simulation has long sequence, but with storage limit</a:t>
            </a:r>
            <a:endParaRPr/>
          </a:p>
          <a:p>
            <a:pPr indent="0" lvl="0" marL="0" rtl="0" algn="l">
              <a:lnSpc>
                <a:spcPct val="90000"/>
              </a:lnSpc>
              <a:spcBef>
                <a:spcPts val="1000"/>
              </a:spcBef>
              <a:spcAft>
                <a:spcPts val="0"/>
              </a:spcAft>
              <a:buNone/>
            </a:pPr>
            <a:r>
              <a:rPr lang="en-US"/>
              <a:t>goal: given low-res time sequence (eg 100 time steps), generate high-res time sequence(e.g. 500 ts)</a:t>
            </a:r>
            <a:endParaRPr/>
          </a:p>
          <a:p>
            <a:pPr indent="0" lvl="0" marL="0" rtl="0" algn="l">
              <a:lnSpc>
                <a:spcPct val="90000"/>
              </a:lnSpc>
              <a:spcBef>
                <a:spcPts val="1000"/>
              </a:spcBef>
              <a:spcAft>
                <a:spcPts val="0"/>
              </a:spcAft>
              <a:buNone/>
            </a:pPr>
            <a:r>
              <a:rPr lang="en-US"/>
              <a:t>The generator takes </a:t>
            </a:r>
            <a:r>
              <a:rPr b="1" lang="en-US"/>
              <a:t>a pair of volumes as input</a:t>
            </a:r>
            <a:r>
              <a:rPr lang="en-US"/>
              <a:t> and </a:t>
            </a:r>
            <a:r>
              <a:rPr b="1" lang="en-US"/>
              <a:t>outputs</a:t>
            </a:r>
            <a:r>
              <a:rPr lang="en-US"/>
              <a:t> </a:t>
            </a:r>
            <a:r>
              <a:rPr b="1" lang="en-US"/>
              <a:t>the synthesized intermediate volume sequence</a:t>
            </a:r>
            <a:r>
              <a:rPr lang="en-US"/>
              <a:t> through forward and backward predictions. </a:t>
            </a:r>
            <a:endParaRPr/>
          </a:p>
          <a:p>
            <a:pPr indent="-317500" lvl="0" marL="457200" rtl="0" algn="l">
              <a:lnSpc>
                <a:spcPct val="90000"/>
              </a:lnSpc>
              <a:spcBef>
                <a:spcPts val="1000"/>
              </a:spcBef>
              <a:spcAft>
                <a:spcPts val="0"/>
              </a:spcAft>
              <a:buClr>
                <a:schemeClr val="dk1"/>
              </a:buClr>
              <a:buSzPts val="1400"/>
              <a:buChar char="•"/>
            </a:pPr>
            <a:r>
              <a:rPr lang="en-US" sz="1400"/>
              <a:t>Recurrent Generative Network (RGN) temporal super-resolution of time-varying data </a:t>
            </a:r>
            <a:endParaRPr sz="1400"/>
          </a:p>
          <a:p>
            <a:pPr indent="-317500" lvl="0" marL="457200" rtl="0" algn="l">
              <a:lnSpc>
                <a:spcPct val="90000"/>
              </a:lnSpc>
              <a:spcBef>
                <a:spcPts val="0"/>
              </a:spcBef>
              <a:spcAft>
                <a:spcPts val="0"/>
              </a:spcAft>
              <a:buClr>
                <a:schemeClr val="dk1"/>
              </a:buClr>
              <a:buSzPts val="1400"/>
              <a:buChar char="•"/>
            </a:pPr>
            <a:r>
              <a:rPr lang="en-US" sz="1400"/>
              <a:t>RNN for temporal data, GAN for generating images.</a:t>
            </a:r>
            <a:endParaRPr sz="1400"/>
          </a:p>
          <a:p>
            <a:pPr indent="0" lvl="0" marL="0" rtl="0" algn="l">
              <a:lnSpc>
                <a:spcPct val="90000"/>
              </a:lnSpc>
              <a:spcBef>
                <a:spcPts val="0"/>
              </a:spcBef>
              <a:spcAft>
                <a:spcPts val="0"/>
              </a:spcAft>
              <a:buNone/>
            </a:pPr>
            <a:r>
              <a:rPr lang="en-US"/>
              <a:t>The discriminator takes the </a:t>
            </a:r>
            <a:r>
              <a:rPr b="1" lang="en-US"/>
              <a:t>synthesized intermediate volumes as input </a:t>
            </a:r>
            <a:r>
              <a:rPr lang="en-US"/>
              <a:t>and produces a score indicating the realness of the volumes. </a:t>
            </a:r>
            <a:endParaRPr/>
          </a:p>
          <a:p>
            <a:pPr indent="0" lvl="0" marL="0" rtl="0" algn="l">
              <a:lnSpc>
                <a:spcPct val="90000"/>
              </a:lnSpc>
              <a:spcBef>
                <a:spcPts val="1000"/>
              </a:spcBef>
              <a:spcAft>
                <a:spcPts val="0"/>
              </a:spcAft>
              <a:buNone/>
            </a:pPr>
            <a:r>
              <a:rPr lang="en-US"/>
              <a:t>residual blocks and ConvLSTM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1" lang="en-US"/>
              <a:t>forward prediction</a:t>
            </a:r>
            <a:r>
              <a:rPr lang="en-US"/>
              <a:t> (vi pred vi+1, .., vi+k-1) and </a:t>
            </a:r>
            <a:r>
              <a:rPr b="1" lang="en-US"/>
              <a:t>backward prediction</a:t>
            </a:r>
            <a:r>
              <a:rPr lang="en-US"/>
              <a:t> (Vi+k to pred Vi+k-1 to Vi+1),</a:t>
            </a:r>
            <a:endParaRPr/>
          </a:p>
          <a:p>
            <a:pPr indent="0" lvl="0" marL="0" rtl="0" algn="l">
              <a:lnSpc>
                <a:spcPct val="90000"/>
              </a:lnSpc>
              <a:spcBef>
                <a:spcPts val="0"/>
              </a:spcBef>
              <a:spcAft>
                <a:spcPts val="0"/>
              </a:spcAft>
              <a:buNone/>
            </a:pPr>
            <a:r>
              <a:rPr b="1" lang="en-US"/>
              <a:t>blending module</a:t>
            </a:r>
            <a:r>
              <a:rPr lang="en-US"/>
              <a:t> to combine results → send to </a:t>
            </a:r>
            <a:r>
              <a:rPr b="1" lang="en-US"/>
              <a:t>discrimitor</a:t>
            </a:r>
            <a:r>
              <a:rPr lang="en-US"/>
              <a:t>: how realness the </a:t>
            </a:r>
            <a:r>
              <a:rPr lang="en-US"/>
              <a:t>synthesised</a:t>
            </a:r>
            <a:r>
              <a:rPr lang="en-US"/>
              <a:t> volume is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loss: adversarial loss + volumetric loss + feature loss</a:t>
            </a:r>
            <a:endParaRPr/>
          </a:p>
        </p:txBody>
      </p:sp>
      <p:sp>
        <p:nvSpPr>
          <p:cNvPr id="221" name="Google Shape;221;g7d8c1c9a56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d8c1c9a56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7d8c1c9a56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d9ed8d06c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d9ed8d06c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Light emit from light source (sun) reflacted by the objects and get into our eyes. </a:t>
            </a:r>
            <a:endParaRPr/>
          </a:p>
          <a:p>
            <a:pPr indent="0" lvl="0" marL="0" rtl="0" algn="l">
              <a:spcBef>
                <a:spcPts val="0"/>
              </a:spcBef>
              <a:spcAft>
                <a:spcPts val="0"/>
              </a:spcAft>
              <a:buNone/>
            </a:pPr>
            <a:r>
              <a:rPr lang="en-US"/>
              <a:t>Reverse this process.</a:t>
            </a:r>
            <a:endParaRPr/>
          </a:p>
        </p:txBody>
      </p:sp>
      <p:sp>
        <p:nvSpPr>
          <p:cNvPr id="235" name="Google Shape;235;g7d9ed8d06c_2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d9ed8d06c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d9ed8d06c_2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7d9ed8d06c_2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Global effect</a:t>
            </a:r>
            <a:endParaRPr/>
          </a:p>
        </p:txBody>
      </p:sp>
      <p:sp>
        <p:nvSpPr>
          <p:cNvPr id="252" name="Google Shape;25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t/>
            </a:r>
            <a:endParaRPr/>
          </a:p>
        </p:txBody>
      </p:sp>
      <p:sp>
        <p:nvSpPr>
          <p:cNvPr id="264" name="Google Shape;2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should be 0 - full occlusion 1 - no occlusion </a:t>
            </a:r>
            <a:endParaRPr/>
          </a:p>
        </p:txBody>
      </p:sp>
      <p:sp>
        <p:nvSpPr>
          <p:cNvPr id="298" name="Google Shape;2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the channels of these 4x4 = 16 pixels are concatenated, resulting in a new low resolution image Of with 16-times the number of channels</a:t>
            </a:r>
            <a:endParaRPr/>
          </a:p>
        </p:txBody>
      </p:sp>
      <p:sp>
        <p:nvSpPr>
          <p:cNvPr id="306" name="Google Shape;30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X be either the mask M, the normal map N, the depth map D, the AO map AO or the shaded output C.</a:t>
            </a:r>
            <a:endParaRPr/>
          </a:p>
        </p:txBody>
      </p:sp>
      <p:sp>
        <p:nvSpPr>
          <p:cNvPr id="318" name="Google Shape;3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1. one convolutional layer to reduce the 101 input channels (5 from I_LR_t , 6 * 16 from O_f ) into 64 channels</a:t>
            </a:r>
            <a:endParaRPr/>
          </a:p>
          <a:p>
            <a:pPr indent="0" lvl="0" marL="0" rtl="0" algn="l">
              <a:spcBef>
                <a:spcPts val="0"/>
              </a:spcBef>
              <a:spcAft>
                <a:spcPts val="0"/>
              </a:spcAft>
              <a:buNone/>
            </a:pPr>
            <a:r>
              <a:rPr lang="en-US"/>
              <a:t>2. </a:t>
            </a:r>
            <a:r>
              <a:rPr b="0" i="0" lang="en-US" sz="1200" u="none" strike="noStrike">
                <a:solidFill>
                  <a:schemeClr val="dk1"/>
                </a:solidFill>
                <a:latin typeface="Arial"/>
                <a:ea typeface="Arial"/>
                <a:cs typeface="Arial"/>
                <a:sym typeface="Arial"/>
              </a:rPr>
              <a:t>10 residual blocks are used, each of which contains 2 convolutional layers.</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3. two upscaling blocks (2 bilinear upscaling, a convolution and a ReLU) arriving at a 4x resolution</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4. two convolutions process these channels to reduce the latent feature space to the desired 6 output channels.</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All layers use 3x3 kernels with stride 1.</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Residual: 5 channels of the input are bi-linearly upsampled and added to the first five channels of the output,</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The only exception is Ao_est_t, which is inferred from scratch</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	</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39" name="Google Shape;33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d8c1c9a56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7d8c1c9a56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DD4B39"/>
                </a:solidFill>
                <a:highlight>
                  <a:srgbClr val="FFFFFF"/>
                </a:highlight>
              </a:rPr>
              <a:t>Scientific visualization</a:t>
            </a:r>
            <a:r>
              <a:rPr lang="en-US" sz="1100">
                <a:solidFill>
                  <a:srgbClr val="222222"/>
                </a:solidFill>
                <a:highlight>
                  <a:srgbClr val="FFFFFF"/>
                </a:highlight>
              </a:rPr>
              <a:t> is the process of </a:t>
            </a:r>
            <a:r>
              <a:rPr lang="en-US" sz="1100">
                <a:solidFill>
                  <a:srgbClr val="575757"/>
                </a:solidFill>
                <a:highlight>
                  <a:schemeClr val="lt1"/>
                </a:highlight>
              </a:rPr>
              <a:t>quickly and effectively </a:t>
            </a:r>
            <a:r>
              <a:rPr lang="en-US" sz="1100">
                <a:solidFill>
                  <a:srgbClr val="222222"/>
                </a:solidFill>
                <a:highlight>
                  <a:srgbClr val="FFFFFF"/>
                </a:highlight>
              </a:rPr>
              <a:t>representing raw data output as images; aid in understanding the meaning of the </a:t>
            </a:r>
            <a:r>
              <a:rPr lang="en-US" sz="1100">
                <a:solidFill>
                  <a:srgbClr val="575757"/>
                </a:solidFill>
                <a:highlight>
                  <a:schemeClr val="lt1"/>
                </a:highlight>
              </a:rPr>
              <a:t>scientific data</a:t>
            </a:r>
            <a:endParaRPr sz="1100">
              <a:solidFill>
                <a:srgbClr val="575757"/>
              </a:solidFill>
              <a:highlight>
                <a:srgbClr val="FFFFFF"/>
              </a:highlight>
            </a:endParaRPr>
          </a:p>
          <a:p>
            <a:pPr indent="0" lvl="0" marL="0" rtl="0" algn="l">
              <a:spcBef>
                <a:spcPts val="0"/>
              </a:spcBef>
              <a:spcAft>
                <a:spcPts val="0"/>
              </a:spcAft>
              <a:buNone/>
            </a:pPr>
            <a:r>
              <a:rPr lang="en-US" sz="1100">
                <a:solidFill>
                  <a:srgbClr val="FFFFFF"/>
                </a:solidFill>
                <a:highlight>
                  <a:schemeClr val="dk1"/>
                </a:highlight>
              </a:rPr>
              <a:t>This involves research in computer graphics, image processing, high performance computing, and other areas. T</a:t>
            </a:r>
            <a:endParaRPr sz="1100">
              <a:solidFill>
                <a:srgbClr val="575757"/>
              </a:solidFill>
              <a:highlight>
                <a:srgbClr val="FFFFFF"/>
              </a:highlight>
            </a:endParaRPr>
          </a:p>
          <a:p>
            <a:pPr indent="0" lvl="0" marL="0" rtl="0" algn="l">
              <a:spcBef>
                <a:spcPts val="0"/>
              </a:spcBef>
              <a:spcAft>
                <a:spcPts val="0"/>
              </a:spcAft>
              <a:buNone/>
            </a:pPr>
            <a:r>
              <a:rPr lang="en-US" sz="1100">
                <a:solidFill>
                  <a:srgbClr val="575757"/>
                </a:solidFill>
                <a:highlight>
                  <a:srgbClr val="FFFFFF"/>
                </a:highlight>
              </a:rPr>
              <a:t>A common example of scientific visualization is the combination of atmospheric data with color, placement, illumination, and texture for use in television weather programs.</a:t>
            </a:r>
            <a:endParaRPr sz="1100">
              <a:solidFill>
                <a:srgbClr val="575757"/>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p:txBody>
      </p:sp>
      <p:sp>
        <p:nvSpPr>
          <p:cNvPr id="100" name="Google Shape;100;g7d8c1c9a56_0_1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The smaller spatial size is needed to fit multiple inputs at once into the memory during training and benefit from batch processing in the optimizer</a:t>
            </a:r>
            <a:endParaRPr/>
          </a:p>
        </p:txBody>
      </p:sp>
      <p:sp>
        <p:nvSpPr>
          <p:cNvPr id="347" name="Google Shape;3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leads to superior reconstruction quality</a:t>
            </a:r>
            <a:endParaRPr/>
          </a:p>
        </p:txBody>
      </p:sp>
      <p:sp>
        <p:nvSpPr>
          <p:cNvPr id="356" name="Google Shape;3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Arial"/>
              <a:buAutoNum type="alphaLcParenBoth"/>
            </a:pPr>
            <a:r>
              <a:rPr lang="en-US"/>
              <a:t>Receive RGB image and a mask, </a:t>
            </a:r>
            <a:r>
              <a:rPr b="0" i="0" lang="en-US" sz="1200" u="none" strike="noStrike">
                <a:solidFill>
                  <a:schemeClr val="dk1"/>
                </a:solidFill>
                <a:latin typeface="Arial"/>
                <a:ea typeface="Arial"/>
                <a:cs typeface="Arial"/>
                <a:sym typeface="Arial"/>
              </a:rPr>
              <a:t>best results if it utilizes a combination of perceptual and adversarial loss.</a:t>
            </a:r>
            <a:endParaRPr/>
          </a:p>
          <a:p>
            <a:pPr indent="0" lvl="0" marL="0" marR="0" rtl="0" algn="l">
              <a:lnSpc>
                <a:spcPct val="100000"/>
              </a:lnSpc>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color distortions and over-blurring</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(b) L1 loss on color images -&gt; deteriorates the quality of the inferred output and produces rather washed out results</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(c)(d)(e) “L1-geometry”, “Perceptual’ and “GAN” work with mask, depth, normal and AO in the loss function </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	-&gt; infer more details </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VGG-19 no obvious help, lower the training speed </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GAN produces more high-frequent details, decrease the quality of reconstruction </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In summary, “L1-geometry” best quality, focus on geom</a:t>
            </a:r>
            <a:r>
              <a:rPr lang="en-US"/>
              <a:t>e</a:t>
            </a:r>
            <a:r>
              <a:rPr b="0" i="0" lang="en-US" sz="1200" u="none" strike="noStrike">
                <a:solidFill>
                  <a:schemeClr val="dk1"/>
                </a:solidFill>
                <a:latin typeface="Arial"/>
                <a:ea typeface="Arial"/>
                <a:cs typeface="Arial"/>
                <a:sym typeface="Arial"/>
              </a:rPr>
              <a:t>try structure </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152400" lvl="0" marL="228600" rtl="0" algn="l">
              <a:spcBef>
                <a:spcPts val="0"/>
              </a:spcBef>
              <a:spcAft>
                <a:spcPts val="0"/>
              </a:spcAft>
              <a:buClr>
                <a:schemeClr val="dk1"/>
              </a:buClr>
              <a:buSzPts val="1200"/>
              <a:buFont typeface="Arial"/>
              <a:buNone/>
            </a:pPr>
            <a:r>
              <a:t/>
            </a:r>
            <a:endParaRPr b="0" i="0" sz="1200" u="none" strike="noStrike">
              <a:solidFill>
                <a:schemeClr val="dk1"/>
              </a:solidFill>
              <a:latin typeface="Arial"/>
              <a:ea typeface="Arial"/>
              <a:cs typeface="Arial"/>
              <a:sym typeface="Arial"/>
            </a:endParaRPr>
          </a:p>
          <a:p>
            <a:pPr indent="-152400" lvl="0" marL="228600" rtl="0" algn="l">
              <a:spcBef>
                <a:spcPts val="0"/>
              </a:spcBef>
              <a:spcAft>
                <a:spcPts val="0"/>
              </a:spcAft>
              <a:buClr>
                <a:schemeClr val="dk1"/>
              </a:buClr>
              <a:buSzPts val="1200"/>
              <a:buFont typeface="Arial"/>
              <a:buNone/>
            </a:pPr>
            <a:r>
              <a:t/>
            </a:r>
            <a:endParaRPr/>
          </a:p>
        </p:txBody>
      </p:sp>
      <p:sp>
        <p:nvSpPr>
          <p:cNvPr id="365" name="Google Shape;36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d9ed8d06c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d9ed8d06c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7d9ed8d06c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Higher -&gt; better </a:t>
            </a:r>
            <a:endParaRPr/>
          </a:p>
        </p:txBody>
      </p:sp>
      <p:sp>
        <p:nvSpPr>
          <p:cNvPr id="386" name="Google Shape;38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d90940ca3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d90940ca3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7d90940ca3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Interesting results</a:t>
            </a:r>
            <a:endParaRPr/>
          </a:p>
          <a:p>
            <a:pPr indent="0" lvl="0" marL="0" rtl="0" algn="l">
              <a:spcBef>
                <a:spcPts val="0"/>
              </a:spcBef>
              <a:spcAft>
                <a:spcPts val="0"/>
              </a:spcAft>
              <a:buNone/>
            </a:pPr>
            <a:r>
              <a:rPr lang="en-US"/>
              <a:t>Model generalize well on unseen datasets.</a:t>
            </a:r>
            <a:endParaRPr/>
          </a:p>
        </p:txBody>
      </p:sp>
      <p:sp>
        <p:nvSpPr>
          <p:cNvPr id="404" name="Google Shape;40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Reconstruction error increases when output AO</a:t>
            </a:r>
            <a:endParaRPr/>
          </a:p>
        </p:txBody>
      </p:sp>
      <p:sp>
        <p:nvSpPr>
          <p:cNvPr id="418" name="Google Shape;4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d8c1c9a56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d8c1c9a56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222222"/>
                </a:solidFill>
                <a:highlight>
                  <a:srgbClr val="FFFFFF"/>
                </a:highlight>
              </a:rPr>
              <a:t>Given an </a:t>
            </a:r>
            <a:r>
              <a:rPr lang="en-US" sz="1050">
                <a:solidFill>
                  <a:srgbClr val="0B0080"/>
                </a:solidFill>
                <a:highlight>
                  <a:srgbClr val="FFFFFF"/>
                </a:highlight>
                <a:uFill>
                  <a:noFill/>
                </a:uFill>
                <a:hlinkClick r:id="rId2"/>
              </a:rPr>
              <a:t>observable variable</a:t>
            </a:r>
            <a:r>
              <a:rPr lang="en-US" sz="1050">
                <a:solidFill>
                  <a:srgbClr val="222222"/>
                </a:solidFill>
                <a:highlight>
                  <a:srgbClr val="FFFFFF"/>
                </a:highlight>
              </a:rPr>
              <a:t> </a:t>
            </a:r>
            <a:r>
              <a:rPr i="1" lang="en-US" sz="1050">
                <a:solidFill>
                  <a:srgbClr val="222222"/>
                </a:solidFill>
                <a:highlight>
                  <a:srgbClr val="FFFFFF"/>
                </a:highlight>
              </a:rPr>
              <a:t>X</a:t>
            </a:r>
            <a:r>
              <a:rPr lang="en-US" sz="1050">
                <a:solidFill>
                  <a:srgbClr val="222222"/>
                </a:solidFill>
                <a:highlight>
                  <a:srgbClr val="FFFFFF"/>
                </a:highlight>
              </a:rPr>
              <a:t> and a </a:t>
            </a:r>
            <a:r>
              <a:rPr lang="en-US" sz="1050">
                <a:solidFill>
                  <a:srgbClr val="0B0080"/>
                </a:solidFill>
                <a:highlight>
                  <a:srgbClr val="FFFFFF"/>
                </a:highlight>
                <a:uFill>
                  <a:noFill/>
                </a:uFill>
                <a:hlinkClick r:id="rId3"/>
              </a:rPr>
              <a:t>target variable</a:t>
            </a:r>
            <a:r>
              <a:rPr lang="en-US" sz="1050">
                <a:solidFill>
                  <a:srgbClr val="222222"/>
                </a:solidFill>
                <a:highlight>
                  <a:srgbClr val="FFFFFF"/>
                </a:highlight>
              </a:rPr>
              <a:t> </a:t>
            </a:r>
            <a:r>
              <a:rPr i="1" lang="en-US" sz="1050">
                <a:solidFill>
                  <a:srgbClr val="222222"/>
                </a:solidFill>
                <a:highlight>
                  <a:srgbClr val="FFFFFF"/>
                </a:highlight>
              </a:rPr>
              <a:t>Y, </a:t>
            </a:r>
            <a:r>
              <a:rPr lang="en-US" sz="1050">
                <a:solidFill>
                  <a:srgbClr val="222222"/>
                </a:solidFill>
                <a:highlight>
                  <a:srgbClr val="FFFFFF"/>
                </a:highlight>
              </a:rPr>
              <a:t>a </a:t>
            </a:r>
            <a:r>
              <a:rPr b="1" lang="en-US" sz="1050">
                <a:solidFill>
                  <a:srgbClr val="222222"/>
                </a:solidFill>
                <a:highlight>
                  <a:srgbClr val="FFFFFF"/>
                </a:highlight>
              </a:rPr>
              <a:t>generative model</a:t>
            </a:r>
            <a:r>
              <a:rPr lang="en-US" sz="1050">
                <a:solidFill>
                  <a:srgbClr val="222222"/>
                </a:solidFill>
                <a:highlight>
                  <a:srgbClr val="FFFFFF"/>
                </a:highlight>
              </a:rPr>
              <a:t> is a </a:t>
            </a:r>
            <a:r>
              <a:rPr lang="en-US" sz="1050">
                <a:solidFill>
                  <a:srgbClr val="0B0080"/>
                </a:solidFill>
                <a:highlight>
                  <a:srgbClr val="FFFFFF"/>
                </a:highlight>
                <a:uFill>
                  <a:noFill/>
                </a:uFill>
                <a:hlinkClick r:id="rId4"/>
              </a:rPr>
              <a:t>statistical model</a:t>
            </a:r>
            <a:r>
              <a:rPr lang="en-US" sz="1050">
                <a:solidFill>
                  <a:srgbClr val="222222"/>
                </a:solidFill>
                <a:highlight>
                  <a:srgbClr val="FFFFFF"/>
                </a:highlight>
              </a:rPr>
              <a:t> of the </a:t>
            </a:r>
            <a:r>
              <a:rPr lang="en-US" sz="1050">
                <a:solidFill>
                  <a:srgbClr val="0B0080"/>
                </a:solidFill>
                <a:highlight>
                  <a:srgbClr val="FFFFFF"/>
                </a:highlight>
                <a:uFill>
                  <a:noFill/>
                </a:uFill>
                <a:hlinkClick r:id="rId5"/>
              </a:rPr>
              <a:t>joint probability distribution</a:t>
            </a:r>
            <a:r>
              <a:rPr lang="en-US" sz="1050">
                <a:solidFill>
                  <a:srgbClr val="222222"/>
                </a:solidFill>
                <a:highlight>
                  <a:srgbClr val="FFFFFF"/>
                </a:highlight>
              </a:rPr>
              <a:t> on </a:t>
            </a:r>
            <a:r>
              <a:rPr i="1" lang="en-US" sz="1050">
                <a:solidFill>
                  <a:srgbClr val="222222"/>
                </a:solidFill>
                <a:highlight>
                  <a:srgbClr val="FFFFFF"/>
                </a:highlight>
              </a:rPr>
              <a:t>X</a:t>
            </a:r>
            <a:r>
              <a:rPr lang="en-US" sz="1050">
                <a:solidFill>
                  <a:srgbClr val="222222"/>
                </a:solidFill>
                <a:highlight>
                  <a:srgbClr val="FFFFFF"/>
                </a:highlight>
              </a:rPr>
              <a:t> × </a:t>
            </a:r>
            <a:r>
              <a:rPr i="1" lang="en-US" sz="1050">
                <a:solidFill>
                  <a:srgbClr val="222222"/>
                </a:solidFill>
                <a:highlight>
                  <a:srgbClr val="FFFFFF"/>
                </a:highlight>
              </a:rPr>
              <a:t>Y</a:t>
            </a:r>
            <a:r>
              <a:rPr lang="en-US" sz="1050">
                <a:solidFill>
                  <a:srgbClr val="222222"/>
                </a:solidFill>
                <a:highlight>
                  <a:srgbClr val="FFFFFF"/>
                </a:highlight>
              </a:rPr>
              <a:t>, </a:t>
            </a:r>
            <a:endParaRPr sz="1050">
              <a:solidFill>
                <a:srgbClr val="222222"/>
              </a:solidFill>
              <a:highlight>
                <a:srgbClr val="FFFFFF"/>
              </a:highlight>
            </a:endParaRPr>
          </a:p>
          <a:p>
            <a:pPr indent="0" lvl="0" marL="0" rtl="0" algn="l">
              <a:spcBef>
                <a:spcPts val="0"/>
              </a:spcBef>
              <a:spcAft>
                <a:spcPts val="0"/>
              </a:spcAft>
              <a:buNone/>
            </a:pPr>
            <a:r>
              <a:rPr lang="en-US" sz="1250">
                <a:solidFill>
                  <a:srgbClr val="222222"/>
                </a:solidFill>
                <a:highlight>
                  <a:srgbClr val="FFFFFF"/>
                </a:highlight>
              </a:rPr>
              <a:t>P(X,Y)</a:t>
            </a:r>
            <a:endParaRPr sz="1250">
              <a:solidFill>
                <a:srgbClr val="222222"/>
              </a:solidFill>
              <a:highlight>
                <a:srgbClr val="FFFFFF"/>
              </a:highlight>
            </a:endParaRPr>
          </a:p>
          <a:p>
            <a:pPr indent="0" lvl="0" marL="0" rtl="0" algn="l">
              <a:spcBef>
                <a:spcPts val="0"/>
              </a:spcBef>
              <a:spcAft>
                <a:spcPts val="0"/>
              </a:spcAft>
              <a:buNone/>
            </a:pPr>
            <a:r>
              <a:t/>
            </a:r>
            <a:endParaRPr i="1" sz="1050">
              <a:solidFill>
                <a:srgbClr val="222222"/>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US"/>
              <a:t>SR received substantial attention in CV research community， </a:t>
            </a:r>
            <a:r>
              <a:rPr lang="en-US"/>
              <a:t>more detailed and realistic</a:t>
            </a:r>
            <a:endParaRPr/>
          </a:p>
          <a:p>
            <a:pPr indent="0" lvl="0" marL="0" rtl="0" algn="l">
              <a:lnSpc>
                <a:spcPct val="90000"/>
              </a:lnSpc>
              <a:spcBef>
                <a:spcPts val="500"/>
              </a:spcBef>
              <a:spcAft>
                <a:spcPts val="0"/>
              </a:spcAft>
              <a:buNone/>
            </a:pPr>
            <a:r>
              <a:rPr lang="en-US" sz="1100"/>
              <a:t>from left to right:  bicubic interpolation, deep residual network optimized for MSE, deep residual generative adversarial network optimized for a loss more sensitive to human perception, original HR image</a:t>
            </a:r>
            <a:endParaRPr sz="1100"/>
          </a:p>
          <a:p>
            <a:pPr indent="0" lvl="0" marL="0" rtl="0" algn="l">
              <a:lnSpc>
                <a:spcPct val="90000"/>
              </a:lnSpc>
              <a:spcBef>
                <a:spcPts val="500"/>
              </a:spcBef>
              <a:spcAft>
                <a:spcPts val="0"/>
              </a:spcAft>
              <a:buNone/>
            </a:pPr>
            <a:r>
              <a:t/>
            </a:r>
            <a:endParaRPr sz="1100"/>
          </a:p>
          <a:p>
            <a:pPr indent="0" lvl="0" marL="0" rtl="0" algn="l">
              <a:lnSpc>
                <a:spcPct val="90000"/>
              </a:lnSpc>
              <a:spcBef>
                <a:spcPts val="500"/>
              </a:spcBef>
              <a:spcAft>
                <a:spcPts val="0"/>
              </a:spcAft>
              <a:buNone/>
            </a:pPr>
            <a:r>
              <a:rPr lang="en-US" sz="1100"/>
              <a:t>with residual strategy → surpass bi-inter.</a:t>
            </a:r>
            <a:endParaRPr sz="1100"/>
          </a:p>
        </p:txBody>
      </p:sp>
      <p:sp>
        <p:nvSpPr>
          <p:cNvPr id="107" name="Google Shape;107;g7d8c1c9a56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Real time ray casting due to the advance in specialized RTX GPU.</a:t>
            </a:r>
            <a:endParaRPr/>
          </a:p>
          <a:p>
            <a:pPr indent="0" lvl="0" marL="0" rtl="0" algn="l">
              <a:spcBef>
                <a:spcPts val="0"/>
              </a:spcBef>
              <a:spcAft>
                <a:spcPts val="0"/>
              </a:spcAft>
              <a:buNone/>
            </a:pPr>
            <a:r>
              <a:rPr lang="en-US"/>
              <a:t>High-res with AO could not be done in realtime but possible in super resolution.</a:t>
            </a:r>
            <a:endParaRPr/>
          </a:p>
        </p:txBody>
      </p:sp>
      <p:sp>
        <p:nvSpPr>
          <p:cNvPr id="438" name="Google Shape;4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d9ed8d06c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d9ed8d06c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7d9ed8d06c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d8800ff0a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d8800ff0a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500"/>
              </a:spcBef>
              <a:spcAft>
                <a:spcPts val="0"/>
              </a:spcAft>
              <a:buNone/>
            </a:pPr>
            <a:r>
              <a:rPr lang="en-US" sz="1100"/>
              <a:t>Colorization</a:t>
            </a:r>
            <a:r>
              <a:rPr lang="en-US" sz="1100"/>
              <a:t> results with Places365 (a) Grayscale. (b) Original Image. (c) Colorized with GAN</a:t>
            </a:r>
            <a:endParaRPr sz="1100"/>
          </a:p>
          <a:p>
            <a:pPr indent="0" lvl="0" marL="0" rtl="0" algn="l">
              <a:lnSpc>
                <a:spcPct val="90000"/>
              </a:lnSpc>
              <a:spcBef>
                <a:spcPts val="500"/>
              </a:spcBef>
              <a:spcAft>
                <a:spcPts val="0"/>
              </a:spcAft>
              <a:buNone/>
            </a:pPr>
            <a:r>
              <a:rPr lang="en-US" sz="1100"/>
              <a:t>Deep Convolutional Generative Adversarial Network (DCGAN).</a:t>
            </a:r>
            <a:endParaRPr sz="1100"/>
          </a:p>
        </p:txBody>
      </p:sp>
      <p:sp>
        <p:nvSpPr>
          <p:cNvPr id="121" name="Google Shape;121;g7d8800ff0a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d8c1c9a56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d8c1c9a56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1" marL="914400" rtl="0" algn="l">
              <a:lnSpc>
                <a:spcPct val="90000"/>
              </a:lnSpc>
              <a:spcBef>
                <a:spcPts val="500"/>
              </a:spcBef>
              <a:spcAft>
                <a:spcPts val="0"/>
              </a:spcAft>
              <a:buClr>
                <a:schemeClr val="dk1"/>
              </a:buClr>
              <a:buSzPts val="1400"/>
              <a:buChar char="•"/>
            </a:pPr>
            <a:r>
              <a:rPr lang="en-US" sz="1400"/>
              <a:t>apply </a:t>
            </a:r>
            <a:r>
              <a:rPr lang="en-US" sz="1400"/>
              <a:t>generative models on time-series data → Simulation</a:t>
            </a:r>
            <a:endParaRPr sz="1400"/>
          </a:p>
        </p:txBody>
      </p:sp>
      <p:sp>
        <p:nvSpPr>
          <p:cNvPr id="131" name="Google Shape;131;g7d8c1c9a56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d8c1c9a5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d8c1c9a5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7d8c1c9a5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8800ff0a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8800ff0a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1400">
                <a:solidFill>
                  <a:srgbClr val="575757"/>
                </a:solidFill>
                <a:highlight>
                  <a:srgbClr val="FFFFFF"/>
                </a:highlight>
              </a:rPr>
              <a:t>vis </a:t>
            </a:r>
            <a:r>
              <a:rPr b="1" lang="en-US" sz="1400"/>
              <a:t>volumetric data?</a:t>
            </a:r>
            <a:endParaRPr b="1" sz="1400"/>
          </a:p>
          <a:p>
            <a:pPr indent="0" lvl="0" marL="0" rtl="0" algn="l">
              <a:spcBef>
                <a:spcPts val="0"/>
              </a:spcBef>
              <a:spcAft>
                <a:spcPts val="0"/>
              </a:spcAft>
              <a:buNone/>
            </a:pPr>
            <a:r>
              <a:rPr lang="en-US" sz="1050">
                <a:solidFill>
                  <a:srgbClr val="222222"/>
                </a:solidFill>
                <a:highlight>
                  <a:srgbClr val="FFFFFF"/>
                </a:highlight>
              </a:rPr>
              <a:t>Volume rendering (</a:t>
            </a:r>
            <a:r>
              <a:rPr lang="en-US" sz="1350">
                <a:solidFill>
                  <a:srgbClr val="575757"/>
                </a:solidFill>
                <a:highlight>
                  <a:srgbClr val="FFFFFF"/>
                </a:highlight>
                <a:latin typeface="Times New Roman"/>
                <a:ea typeface="Times New Roman"/>
                <a:cs typeface="Times New Roman"/>
                <a:sym typeface="Times New Roman"/>
              </a:rPr>
              <a:t>an important part of modern </a:t>
            </a:r>
            <a:r>
              <a:rPr lang="en-US" sz="1100">
                <a:solidFill>
                  <a:srgbClr val="575757"/>
                </a:solidFill>
                <a:highlight>
                  <a:srgbClr val="FFFFFF"/>
                </a:highlight>
              </a:rPr>
              <a:t>scientific visualization), </a:t>
            </a:r>
            <a:r>
              <a:rPr lang="en-US" sz="1050">
                <a:solidFill>
                  <a:srgbClr val="222222"/>
                </a:solidFill>
                <a:highlight>
                  <a:srgbClr val="FFFFFF"/>
                </a:highlight>
              </a:rPr>
              <a:t>offers a tool to interactively explore scalar fields, </a:t>
            </a:r>
            <a:endParaRPr sz="1050">
              <a:solidFill>
                <a:srgbClr val="222222"/>
              </a:solidFill>
              <a:highlight>
                <a:srgbClr val="FFFFFF"/>
              </a:highlight>
            </a:endParaRPr>
          </a:p>
          <a:p>
            <a:pPr indent="0" lvl="0" marL="0" rtl="0" algn="l">
              <a:spcBef>
                <a:spcPts val="0"/>
              </a:spcBef>
              <a:spcAft>
                <a:spcPts val="0"/>
              </a:spcAft>
              <a:buNone/>
            </a:pPr>
            <a:r>
              <a:rPr lang="en-US" sz="1050">
                <a:solidFill>
                  <a:srgbClr val="222222"/>
                </a:solidFill>
                <a:highlight>
                  <a:srgbClr val="FFFFFF"/>
                </a:highlight>
              </a:rPr>
              <a:t>it can be used to obtain overviews, identify distinct features, and discover interesting patterns.</a:t>
            </a:r>
            <a:endParaRPr sz="10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US" sz="1050">
                <a:solidFill>
                  <a:srgbClr val="222222"/>
                </a:solidFill>
                <a:highlight>
                  <a:srgbClr val="FFFFFF"/>
                </a:highlight>
              </a:rPr>
              <a:t>For example, a volume may be viewed by extracting </a:t>
            </a:r>
            <a:r>
              <a:rPr lang="en-US" sz="1050">
                <a:solidFill>
                  <a:srgbClr val="0B0080"/>
                </a:solidFill>
                <a:highlight>
                  <a:srgbClr val="FFFFFF"/>
                </a:highlight>
                <a:uFill>
                  <a:noFill/>
                </a:uFill>
                <a:hlinkClick r:id="rId2"/>
              </a:rPr>
              <a:t>isosurfaces</a:t>
            </a:r>
            <a:r>
              <a:rPr lang="en-US" sz="1050">
                <a:solidFill>
                  <a:srgbClr val="222222"/>
                </a:solidFill>
                <a:highlight>
                  <a:srgbClr val="FFFFFF"/>
                </a:highlight>
              </a:rPr>
              <a:t> (surfaces of equal values) from the volume and rendering them as </a:t>
            </a:r>
            <a:r>
              <a:rPr lang="en-US" sz="1050">
                <a:solidFill>
                  <a:srgbClr val="0B0080"/>
                </a:solidFill>
                <a:highlight>
                  <a:srgbClr val="FFFFFF"/>
                </a:highlight>
                <a:uFill>
                  <a:noFill/>
                </a:uFill>
                <a:hlinkClick r:id="rId3"/>
              </a:rPr>
              <a:t>polygonal meshes</a:t>
            </a:r>
            <a:r>
              <a:rPr lang="en-US" sz="1050">
                <a:solidFill>
                  <a:srgbClr val="222222"/>
                </a:solidFill>
                <a:highlight>
                  <a:srgbClr val="FFFFFF"/>
                </a:highlight>
              </a:rPr>
              <a:t> or by rendering the volume directly as a block of data.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US" sz="1050">
                <a:solidFill>
                  <a:srgbClr val="222222"/>
                </a:solidFill>
                <a:highlight>
                  <a:srgbClr val="FFFFFF"/>
                </a:highlight>
              </a:rPr>
              <a:t>given a volumetric scalar field, a viewpoint, and (TFs) for opacity and color, it generates an image via the volume rendering integral [1], which </a:t>
            </a:r>
            <a:r>
              <a:rPr lang="en-US" sz="1050">
                <a:solidFill>
                  <a:srgbClr val="222222"/>
                </a:solidFill>
                <a:highlight>
                  <a:srgbClr val="FFFFFF"/>
                </a:highlight>
              </a:rPr>
              <a:t>controls</a:t>
            </a:r>
            <a:r>
              <a:rPr lang="en-US" sz="1050">
                <a:solidFill>
                  <a:srgbClr val="222222"/>
                </a:solidFill>
                <a:highlight>
                  <a:srgbClr val="FFFFFF"/>
                </a:highlight>
              </a:rPr>
              <a:t> the accumulation of color contributions along a ray at each pixel.</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p:txBody>
      </p:sp>
      <p:sp>
        <p:nvSpPr>
          <p:cNvPr id="145" name="Google Shape;145;g7d8800ff0a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d8c1c9a56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d8c1c9a5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apply a standard GAN structure on volumetric smoke data</a:t>
            </a:r>
            <a:endParaRPr/>
          </a:p>
          <a:p>
            <a:pPr indent="0" lvl="0" marL="0" rtl="0" algn="l">
              <a:spcBef>
                <a:spcPts val="0"/>
              </a:spcBef>
              <a:spcAft>
                <a:spcPts val="0"/>
              </a:spcAft>
              <a:buNone/>
            </a:pPr>
            <a:r>
              <a:rPr lang="en-US"/>
              <a:t>x: low-res density field, y: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generator (G) is guided during training by two discriminator networks (Ds and Dt), one of which focuses on space (Ds ), while the other one focuses on temporal aspects (Dt ). </a:t>
            </a:r>
            <a:endParaRPr/>
          </a:p>
          <a:p>
            <a:pPr indent="0" lvl="0" marL="0" rtl="0" algn="l">
              <a:spcBef>
                <a:spcPts val="0"/>
              </a:spcBef>
              <a:spcAft>
                <a:spcPts val="0"/>
              </a:spcAft>
              <a:buNone/>
            </a:pPr>
            <a:r>
              <a:rPr lang="en-US"/>
              <a:t>They need some coherence bwt the adj generated frames.</a:t>
            </a:r>
            <a:endParaRPr/>
          </a:p>
          <a:p>
            <a:pPr indent="0" lvl="0" marL="0" rtl="0" algn="l">
              <a:spcBef>
                <a:spcPts val="0"/>
              </a:spcBef>
              <a:spcAft>
                <a:spcPts val="0"/>
              </a:spcAft>
              <a:buNone/>
            </a:pPr>
            <a:r>
              <a:rPr lang="en-US"/>
              <a:t>3 adjacent low-res density field to G, ONE BY 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trike="sngStrike"/>
              <a:t>(advect there frames with velocity field → warp operation, previous frame forward and next frame backward→ frames are better aligned)</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b="1" lang="en-US" sz="1400"/>
              <a:t>temporal discriminator:</a:t>
            </a:r>
            <a:r>
              <a:rPr b="1" lang="en-US"/>
              <a:t> </a:t>
            </a:r>
            <a:r>
              <a:rPr lang="en-US"/>
              <a:t>Dt will learn how much difference is desired in GT, </a:t>
            </a:r>
            <a:r>
              <a:rPr lang="en-US"/>
              <a:t>driving G(x) towards solutions that match the temporal evolution of the ground-truth y;     </a:t>
            </a:r>
            <a:r>
              <a:rPr lang="en-US" sz="1800"/>
              <a:t> </a:t>
            </a:r>
            <a:r>
              <a:rPr lang="en-US" sz="1100"/>
              <a:t>trained on a </a:t>
            </a:r>
            <a:r>
              <a:rPr b="1" lang="en-US" sz="1100"/>
              <a:t>sequence</a:t>
            </a:r>
            <a:r>
              <a:rPr lang="en-US" sz="1100"/>
              <a:t> of frames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US" sz="1400"/>
              <a:t>-feat loss:</a:t>
            </a:r>
            <a:r>
              <a:rPr lang="en-US" sz="1100"/>
              <a:t> more high-freq details</a:t>
            </a:r>
            <a:endParaRPr sz="1100"/>
          </a:p>
          <a:p>
            <a:pPr indent="0" lvl="0" marL="0" rtl="0" algn="l">
              <a:spcBef>
                <a:spcPts val="0"/>
              </a:spcBef>
              <a:spcAft>
                <a:spcPts val="0"/>
              </a:spcAft>
              <a:buNone/>
            </a:pPr>
            <a:r>
              <a:rPr b="1" lang="en-US" sz="1400"/>
              <a:t>input: </a:t>
            </a:r>
            <a:r>
              <a:rPr lang="en-US" sz="1100"/>
              <a:t>density, velocity (potential relationship bwt the low-res density, high-res density and velocity, vorticity)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strike="sngStrike"/>
              <a:t>upscale X4; nine days long 3d training time</a:t>
            </a:r>
            <a:endParaRPr sz="1100" strike="sngStrike"/>
          </a:p>
        </p:txBody>
      </p:sp>
      <p:sp>
        <p:nvSpPr>
          <p:cNvPr id="154" name="Google Shape;154;g7d8c1c9a56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n.wikipedia.org/wiki/Sampling_(signal_processing)" TargetMode="External"/><Relationship Id="rId4" Type="http://schemas.openxmlformats.org/officeDocument/2006/relationships/hyperlink" Target="https://en.wikipedia.org/wiki/Data_set" TargetMode="External"/><Relationship Id="rId5" Type="http://schemas.openxmlformats.org/officeDocument/2006/relationships/hyperlink" Target="https://en.wikipedia.org/wiki/Scalar_field" TargetMode="External"/><Relationship Id="rId6" Type="http://schemas.openxmlformats.org/officeDocument/2006/relationships/image" Target="../media/image4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6ef0eb7296_2_5"/>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Generative Models for SciVis</a:t>
            </a:r>
            <a:endParaRPr/>
          </a:p>
        </p:txBody>
      </p:sp>
      <p:sp>
        <p:nvSpPr>
          <p:cNvPr id="90" name="Google Shape;90;g6ef0eb7296_2_5"/>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600"/>
              <a:t>team: TYTSSN</a:t>
            </a:r>
            <a:endParaRPr sz="3600"/>
          </a:p>
          <a:p>
            <a:pPr indent="0" lvl="0" marL="0" rtl="0" algn="ctr">
              <a:spcBef>
                <a:spcPts val="1000"/>
              </a:spcBef>
              <a:spcAft>
                <a:spcPts val="0"/>
              </a:spcAft>
              <a:buNone/>
            </a:pPr>
            <a:r>
              <a:rPr lang="en-US"/>
              <a:t>Jingyi Shen, Haoyu Li, Neng 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g7d8c1c9a56_0_3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70" name="Google Shape;170;g7d8c1c9a56_0_37"/>
          <p:cNvSpPr txBox="1"/>
          <p:nvPr>
            <p:ph idx="1" type="body"/>
          </p:nvPr>
        </p:nvSpPr>
        <p:spPr>
          <a:xfrm>
            <a:off x="838200" y="1301075"/>
            <a:ext cx="11058000" cy="535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A Generative Model for Volume Rendering</a:t>
            </a:r>
            <a:r>
              <a:rPr lang="en-US" sz="1200"/>
              <a:t>{http://arxiv.org/abs/1710.09545}</a:t>
            </a:r>
            <a:endParaRPr/>
          </a:p>
          <a:p>
            <a:pPr indent="0" lvl="0" marL="0" rtl="0" algn="l">
              <a:spcBef>
                <a:spcPts val="1000"/>
              </a:spcBef>
              <a:spcAft>
                <a:spcPts val="0"/>
              </a:spcAft>
              <a:buNone/>
            </a:pPr>
            <a:r>
              <a:rPr b="1" lang="en-US" sz="2400"/>
              <a:t>Goal:  </a:t>
            </a:r>
            <a:endParaRPr b="1" sz="24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1000"/>
              </a:spcBef>
              <a:spcAft>
                <a:spcPts val="0"/>
              </a:spcAft>
              <a:buNone/>
            </a:pPr>
            <a:r>
              <a:rPr b="1" lang="en-US" sz="2400"/>
              <a:t>Idea:</a:t>
            </a:r>
            <a:r>
              <a:rPr b="1" lang="en-US" sz="1800"/>
              <a:t>  </a:t>
            </a:r>
            <a:r>
              <a:rPr lang="en-US" sz="2000"/>
              <a:t>take </a:t>
            </a:r>
            <a:r>
              <a:rPr lang="en-US" sz="2000" u="sng"/>
              <a:t>volume rendering</a:t>
            </a:r>
            <a:r>
              <a:rPr lang="en-US" sz="2000"/>
              <a:t> as </a:t>
            </a:r>
            <a:r>
              <a:rPr lang="en-US" sz="2000" u="sng"/>
              <a:t>training a deep generative model to synthesize images</a:t>
            </a:r>
            <a:r>
              <a:rPr lang="en-US" sz="2000"/>
              <a:t>, conditioned on viewpoint and transfer function(TF)</a:t>
            </a:r>
            <a:endParaRPr sz="2000"/>
          </a:p>
          <a:p>
            <a:pPr indent="0" lvl="0" marL="0" rtl="0" algn="l">
              <a:spcBef>
                <a:spcPts val="0"/>
              </a:spcBef>
              <a:spcAft>
                <a:spcPts val="0"/>
              </a:spcAft>
              <a:buNone/>
            </a:pPr>
            <a:r>
              <a:t/>
            </a:r>
            <a:endParaRPr sz="600"/>
          </a:p>
          <a:p>
            <a:pPr indent="0" lvl="0" marL="0" rtl="0" algn="l">
              <a:spcBef>
                <a:spcPts val="1000"/>
              </a:spcBef>
              <a:spcAft>
                <a:spcPts val="0"/>
              </a:spcAft>
              <a:buNone/>
            </a:pPr>
            <a:r>
              <a:rPr b="1" lang="en-US" sz="2400"/>
              <a:t>Method:</a:t>
            </a:r>
            <a:r>
              <a:rPr lang="en-US" sz="2400"/>
              <a:t> </a:t>
            </a:r>
            <a:r>
              <a:rPr lang="en-US" sz="2000"/>
              <a:t>analysis-by-synthesis</a:t>
            </a:r>
            <a:endParaRPr sz="2000"/>
          </a:p>
        </p:txBody>
      </p:sp>
      <p:pic>
        <p:nvPicPr>
          <p:cNvPr id="171" name="Google Shape;171;g7d8c1c9a56_0_37"/>
          <p:cNvPicPr preferRelativeResize="0"/>
          <p:nvPr/>
        </p:nvPicPr>
        <p:blipFill>
          <a:blip r:embed="rId3">
            <a:alphaModFix/>
          </a:blip>
          <a:stretch>
            <a:fillRect/>
          </a:stretch>
        </p:blipFill>
        <p:spPr>
          <a:xfrm>
            <a:off x="2059788" y="4240225"/>
            <a:ext cx="8926275" cy="2541575"/>
          </a:xfrm>
          <a:prstGeom prst="rect">
            <a:avLst/>
          </a:prstGeom>
          <a:noFill/>
          <a:ln>
            <a:noFill/>
          </a:ln>
        </p:spPr>
      </p:pic>
      <p:sp>
        <p:nvSpPr>
          <p:cNvPr id="172" name="Google Shape;172;g7d8c1c9a56_0_37"/>
          <p:cNvSpPr txBox="1"/>
          <p:nvPr/>
        </p:nvSpPr>
        <p:spPr>
          <a:xfrm>
            <a:off x="10864050" y="6380825"/>
            <a:ext cx="2208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 3. </a:t>
            </a:r>
            <a:endParaRPr/>
          </a:p>
        </p:txBody>
      </p:sp>
      <p:sp>
        <p:nvSpPr>
          <p:cNvPr id="173" name="Google Shape;173;g7d8c1c9a56_0_37"/>
          <p:cNvSpPr txBox="1"/>
          <p:nvPr/>
        </p:nvSpPr>
        <p:spPr>
          <a:xfrm>
            <a:off x="1652850" y="1767025"/>
            <a:ext cx="10329600" cy="10548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1000"/>
              </a:spcBef>
              <a:spcAft>
                <a:spcPts val="0"/>
              </a:spcAft>
              <a:buClr>
                <a:schemeClr val="dk1"/>
              </a:buClr>
              <a:buSzPts val="2000"/>
              <a:buChar char="•"/>
            </a:pPr>
            <a:r>
              <a:rPr lang="en-US" sz="2000">
                <a:solidFill>
                  <a:schemeClr val="dk1"/>
                </a:solidFill>
              </a:rPr>
              <a:t>provide an overview of </a:t>
            </a:r>
            <a:r>
              <a:rPr lang="en-US" sz="2000">
                <a:solidFill>
                  <a:schemeClr val="dk1"/>
                </a:solidFill>
              </a:rPr>
              <a:t>captured </a:t>
            </a:r>
            <a:r>
              <a:rPr lang="en-US" sz="2000">
                <a:solidFill>
                  <a:schemeClr val="dk1"/>
                </a:solidFill>
              </a:rPr>
              <a:t>volumetric features </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guide the user in editing the transfer function for further discovery of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g7d8c1c9a56_0_110"/>
          <p:cNvSpPr txBox="1"/>
          <p:nvPr>
            <p:ph idx="1" type="body"/>
          </p:nvPr>
        </p:nvSpPr>
        <p:spPr>
          <a:xfrm>
            <a:off x="838200" y="1526550"/>
            <a:ext cx="11058000" cy="512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A Generative Model for Volume Rendering</a:t>
            </a:r>
            <a:r>
              <a:rPr lang="en-US" sz="1200"/>
              <a:t>{http://arxiv.org/abs/1710.09545}</a:t>
            </a:r>
            <a:endParaRPr/>
          </a:p>
          <a:p>
            <a:pPr indent="0" lvl="0" marL="0" rtl="0" algn="l">
              <a:spcBef>
                <a:spcPts val="1000"/>
              </a:spcBef>
              <a:spcAft>
                <a:spcPts val="0"/>
              </a:spcAft>
              <a:buNone/>
            </a:pPr>
            <a:r>
              <a:rPr b="1" lang="en-US" sz="2400"/>
              <a:t>Idea:</a:t>
            </a:r>
            <a:r>
              <a:rPr b="1" lang="en-US" sz="1800"/>
              <a:t>  </a:t>
            </a:r>
            <a:r>
              <a:rPr lang="en-US" sz="2000"/>
              <a:t>take </a:t>
            </a:r>
            <a:r>
              <a:rPr lang="en-US" sz="2000" u="sng"/>
              <a:t>volume rendering</a:t>
            </a:r>
            <a:r>
              <a:rPr lang="en-US" sz="2000"/>
              <a:t> as </a:t>
            </a:r>
            <a:r>
              <a:rPr lang="en-US" sz="2000" u="sng"/>
              <a:t>training a deep generative model to synthesize images</a:t>
            </a:r>
            <a:r>
              <a:rPr lang="en-US" sz="2000"/>
              <a:t>, conditioned on viewpoint and transfer function(TF)</a:t>
            </a:r>
            <a:endParaRPr sz="2000"/>
          </a:p>
          <a:p>
            <a:pPr indent="0" lvl="0" marL="0" rtl="0" algn="l">
              <a:spcBef>
                <a:spcPts val="0"/>
              </a:spcBef>
              <a:spcAft>
                <a:spcPts val="0"/>
              </a:spcAft>
              <a:buNone/>
            </a:pPr>
            <a:r>
              <a:t/>
            </a:r>
            <a:endParaRPr sz="2000"/>
          </a:p>
          <a:p>
            <a:pPr indent="0" lvl="0" marL="0" rtl="0" algn="l">
              <a:spcBef>
                <a:spcPts val="1000"/>
              </a:spcBef>
              <a:spcAft>
                <a:spcPts val="0"/>
              </a:spcAft>
              <a:buNone/>
            </a:pPr>
            <a:r>
              <a:t/>
            </a:r>
            <a:endParaRPr sz="1800"/>
          </a:p>
        </p:txBody>
      </p:sp>
      <p:sp>
        <p:nvSpPr>
          <p:cNvPr id="180" name="Google Shape;180;g7d8c1c9a56_0_11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pic>
        <p:nvPicPr>
          <p:cNvPr id="181" name="Google Shape;181;g7d8c1c9a56_0_110"/>
          <p:cNvPicPr preferRelativeResize="0"/>
          <p:nvPr/>
        </p:nvPicPr>
        <p:blipFill>
          <a:blip r:embed="rId3">
            <a:alphaModFix/>
          </a:blip>
          <a:stretch>
            <a:fillRect/>
          </a:stretch>
        </p:blipFill>
        <p:spPr>
          <a:xfrm>
            <a:off x="2065675" y="2785375"/>
            <a:ext cx="8447649" cy="3806299"/>
          </a:xfrm>
          <a:prstGeom prst="rect">
            <a:avLst/>
          </a:prstGeom>
          <a:noFill/>
          <a:ln>
            <a:noFill/>
          </a:ln>
        </p:spPr>
      </p:pic>
      <p:sp>
        <p:nvSpPr>
          <p:cNvPr id="182" name="Google Shape;182;g7d8c1c9a56_0_110"/>
          <p:cNvSpPr txBox="1"/>
          <p:nvPr/>
        </p:nvSpPr>
        <p:spPr>
          <a:xfrm>
            <a:off x="5591100" y="6492900"/>
            <a:ext cx="1009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 4.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d8c1c9a56_0_1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89" name="Google Shape;189;g7d8c1c9a56_0_144"/>
          <p:cNvSpPr txBox="1"/>
          <p:nvPr>
            <p:ph idx="1" type="body"/>
          </p:nvPr>
        </p:nvSpPr>
        <p:spPr>
          <a:xfrm>
            <a:off x="838200" y="1604225"/>
            <a:ext cx="10515600" cy="5038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InSituNet: Deep Image Synthesis for Parameter Space Exploration of Ensemble Simulations</a:t>
            </a:r>
            <a:endParaRPr sz="2400"/>
          </a:p>
          <a:p>
            <a:pPr indent="0" lvl="0" marL="0" rtl="0" algn="l">
              <a:spcBef>
                <a:spcPts val="1000"/>
              </a:spcBef>
              <a:spcAft>
                <a:spcPts val="0"/>
              </a:spcAft>
              <a:buNone/>
            </a:pPr>
            <a:r>
              <a:rPr b="1" lang="en-US" sz="2400"/>
              <a:t>Goal:</a:t>
            </a:r>
            <a:r>
              <a:rPr lang="en-US" sz="2400"/>
              <a:t> </a:t>
            </a:r>
            <a:endParaRPr sz="1800"/>
          </a:p>
          <a:p>
            <a:pPr indent="0" lvl="0" marL="0" rtl="0" algn="l">
              <a:spcBef>
                <a:spcPts val="1000"/>
              </a:spcBef>
              <a:spcAft>
                <a:spcPts val="0"/>
              </a:spcAft>
              <a:buNone/>
            </a:pPr>
            <a:r>
              <a:rPr lang="en-US" sz="2400"/>
              <a:t> </a:t>
            </a:r>
            <a:endParaRPr sz="2400"/>
          </a:p>
          <a:p>
            <a:pPr indent="0" lvl="0" marL="0" marR="0" rtl="0" algn="l">
              <a:lnSpc>
                <a:spcPct val="90000"/>
              </a:lnSpc>
              <a:spcBef>
                <a:spcPts val="1000"/>
              </a:spcBef>
              <a:spcAft>
                <a:spcPts val="0"/>
              </a:spcAft>
              <a:buNone/>
            </a:pPr>
            <a:r>
              <a:t/>
            </a:r>
            <a:endParaRPr sz="1800"/>
          </a:p>
        </p:txBody>
      </p:sp>
      <p:sp>
        <p:nvSpPr>
          <p:cNvPr id="190" name="Google Shape;190;g7d8c1c9a56_0_144"/>
          <p:cNvSpPr txBox="1"/>
          <p:nvPr/>
        </p:nvSpPr>
        <p:spPr>
          <a:xfrm>
            <a:off x="1755975" y="2481725"/>
            <a:ext cx="10329600" cy="7353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rPr>
              <a:t>study how the parameters influence the visualization results</a:t>
            </a:r>
            <a:r>
              <a:rPr lang="en-US" sz="2000">
                <a:solidFill>
                  <a:schemeClr val="dk1"/>
                </a:solidFill>
              </a:rPr>
              <a:t> </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predict simulation results for new parameter settings</a:t>
            </a:r>
            <a:endParaRPr sz="2000"/>
          </a:p>
        </p:txBody>
      </p:sp>
      <p:pic>
        <p:nvPicPr>
          <p:cNvPr id="191" name="Google Shape;191;g7d8c1c9a56_0_144"/>
          <p:cNvPicPr preferRelativeResize="0"/>
          <p:nvPr/>
        </p:nvPicPr>
        <p:blipFill>
          <a:blip r:embed="rId3">
            <a:alphaModFix/>
          </a:blip>
          <a:stretch>
            <a:fillRect/>
          </a:stretch>
        </p:blipFill>
        <p:spPr>
          <a:xfrm>
            <a:off x="7070500" y="3574125"/>
            <a:ext cx="5015074" cy="2228925"/>
          </a:xfrm>
          <a:prstGeom prst="rect">
            <a:avLst/>
          </a:prstGeom>
          <a:noFill/>
          <a:ln>
            <a:noFill/>
          </a:ln>
        </p:spPr>
      </p:pic>
      <p:pic>
        <p:nvPicPr>
          <p:cNvPr id="192" name="Google Shape;192;g7d8c1c9a56_0_144"/>
          <p:cNvPicPr preferRelativeResize="0"/>
          <p:nvPr/>
        </p:nvPicPr>
        <p:blipFill>
          <a:blip r:embed="rId4">
            <a:alphaModFix/>
          </a:blip>
          <a:stretch>
            <a:fillRect/>
          </a:stretch>
        </p:blipFill>
        <p:spPr>
          <a:xfrm>
            <a:off x="165100" y="4007935"/>
            <a:ext cx="5848351" cy="1653850"/>
          </a:xfrm>
          <a:prstGeom prst="rect">
            <a:avLst/>
          </a:prstGeom>
          <a:noFill/>
          <a:ln>
            <a:noFill/>
          </a:ln>
        </p:spPr>
      </p:pic>
      <p:sp>
        <p:nvSpPr>
          <p:cNvPr id="193" name="Google Shape;193;g7d8c1c9a56_0_144"/>
          <p:cNvSpPr txBox="1"/>
          <p:nvPr/>
        </p:nvSpPr>
        <p:spPr>
          <a:xfrm>
            <a:off x="8851900" y="5943600"/>
            <a:ext cx="26670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Fig 6: Deep learning solution</a:t>
            </a:r>
            <a:endParaRPr/>
          </a:p>
        </p:txBody>
      </p:sp>
      <p:sp>
        <p:nvSpPr>
          <p:cNvPr id="194" name="Google Shape;194;g7d8c1c9a56_0_144"/>
          <p:cNvSpPr txBox="1"/>
          <p:nvPr/>
        </p:nvSpPr>
        <p:spPr>
          <a:xfrm>
            <a:off x="3187700" y="5880100"/>
            <a:ext cx="10287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a:t>
            </a:r>
            <a:r>
              <a:rPr lang="en-US"/>
              <a:t>ig 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7d8c1c9a56_0_2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201" name="Google Shape;201;g7d8c1c9a56_0_227"/>
          <p:cNvSpPr txBox="1"/>
          <p:nvPr>
            <p:ph idx="1" type="body"/>
          </p:nvPr>
        </p:nvSpPr>
        <p:spPr>
          <a:xfrm>
            <a:off x="838200" y="1604225"/>
            <a:ext cx="10515600" cy="5038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InSituNet: Deep Image Synthesis for Parameter Space Exploration of Ensemble Simulations</a:t>
            </a:r>
            <a:endParaRPr sz="2400"/>
          </a:p>
          <a:p>
            <a:pPr indent="0" lvl="0" marL="0" rtl="0" algn="l">
              <a:spcBef>
                <a:spcPts val="1000"/>
              </a:spcBef>
              <a:spcAft>
                <a:spcPts val="0"/>
              </a:spcAft>
              <a:buNone/>
            </a:pPr>
            <a:r>
              <a:rPr b="1" lang="en-US" sz="2400"/>
              <a:t>Goal:</a:t>
            </a:r>
            <a:r>
              <a:rPr lang="en-US" sz="2400"/>
              <a:t> </a:t>
            </a:r>
            <a:endParaRPr sz="1800"/>
          </a:p>
          <a:p>
            <a:pPr indent="0" lvl="0" marL="0" rtl="0" algn="l">
              <a:spcBef>
                <a:spcPts val="1000"/>
              </a:spcBef>
              <a:spcAft>
                <a:spcPts val="0"/>
              </a:spcAft>
              <a:buNone/>
            </a:pPr>
            <a:r>
              <a:t/>
            </a:r>
            <a:endParaRPr sz="600"/>
          </a:p>
          <a:p>
            <a:pPr indent="0" lvl="0" marL="0" rtl="0" algn="l">
              <a:spcBef>
                <a:spcPts val="1000"/>
              </a:spcBef>
              <a:spcAft>
                <a:spcPts val="0"/>
              </a:spcAft>
              <a:buNone/>
            </a:pPr>
            <a:r>
              <a:t/>
            </a:r>
            <a:endParaRPr sz="600"/>
          </a:p>
          <a:p>
            <a:pPr indent="0" lvl="0" marL="0" rtl="0" algn="l">
              <a:spcBef>
                <a:spcPts val="1000"/>
              </a:spcBef>
              <a:spcAft>
                <a:spcPts val="0"/>
              </a:spcAft>
              <a:buNone/>
            </a:pPr>
            <a:r>
              <a:rPr b="1" lang="en-US" sz="2400"/>
              <a:t>Method:</a:t>
            </a:r>
            <a:r>
              <a:rPr lang="en-US" sz="1800"/>
              <a:t> </a:t>
            </a:r>
            <a:r>
              <a:rPr lang="en-US" sz="2000"/>
              <a:t>feature reconstruction loss + adversarial loss </a:t>
            </a:r>
            <a:endParaRPr sz="2000"/>
          </a:p>
          <a:p>
            <a:pPr indent="0" lvl="0" marL="0" marR="0" rtl="0" algn="l">
              <a:lnSpc>
                <a:spcPct val="90000"/>
              </a:lnSpc>
              <a:spcBef>
                <a:spcPts val="1000"/>
              </a:spcBef>
              <a:spcAft>
                <a:spcPts val="0"/>
              </a:spcAft>
              <a:buNone/>
            </a:pPr>
            <a:r>
              <a:t/>
            </a:r>
            <a:endParaRPr sz="1800"/>
          </a:p>
        </p:txBody>
      </p:sp>
      <p:pic>
        <p:nvPicPr>
          <p:cNvPr id="202" name="Google Shape;202;g7d8c1c9a56_0_227"/>
          <p:cNvPicPr preferRelativeResize="0"/>
          <p:nvPr/>
        </p:nvPicPr>
        <p:blipFill>
          <a:blip r:embed="rId3">
            <a:alphaModFix/>
          </a:blip>
          <a:stretch>
            <a:fillRect/>
          </a:stretch>
        </p:blipFill>
        <p:spPr>
          <a:xfrm>
            <a:off x="2600275" y="3784075"/>
            <a:ext cx="7683124" cy="2986475"/>
          </a:xfrm>
          <a:prstGeom prst="rect">
            <a:avLst/>
          </a:prstGeom>
          <a:noFill/>
          <a:ln>
            <a:noFill/>
          </a:ln>
        </p:spPr>
      </p:pic>
      <p:sp>
        <p:nvSpPr>
          <p:cNvPr id="203" name="Google Shape;203;g7d8c1c9a56_0_227"/>
          <p:cNvSpPr txBox="1"/>
          <p:nvPr/>
        </p:nvSpPr>
        <p:spPr>
          <a:xfrm>
            <a:off x="1755975" y="2481725"/>
            <a:ext cx="10329600" cy="7353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rPr>
              <a:t>study how the parameters influence the visualization results </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predict simulation results for new parameter settings</a:t>
            </a:r>
            <a:endParaRPr sz="2000"/>
          </a:p>
        </p:txBody>
      </p:sp>
      <p:cxnSp>
        <p:nvCxnSpPr>
          <p:cNvPr id="204" name="Google Shape;204;g7d8c1c9a56_0_227"/>
          <p:cNvCxnSpPr/>
          <p:nvPr/>
        </p:nvCxnSpPr>
        <p:spPr>
          <a:xfrm flipH="1" rot="10800000">
            <a:off x="7998475" y="3232350"/>
            <a:ext cx="1657500" cy="11556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g7d8c1c9a56_0_227"/>
          <p:cNvSpPr txBox="1"/>
          <p:nvPr/>
        </p:nvSpPr>
        <p:spPr>
          <a:xfrm>
            <a:off x="9655975" y="2311750"/>
            <a:ext cx="2535900" cy="115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solidFill>
                  <a:schemeClr val="dk1"/>
                </a:solidFill>
              </a:rPr>
              <a:t>force the regressor to generate imgs sharing similar features with ground truth</a:t>
            </a:r>
            <a:endParaRPr sz="1800"/>
          </a:p>
        </p:txBody>
      </p:sp>
      <p:sp>
        <p:nvSpPr>
          <p:cNvPr id="206" name="Google Shape;206;g7d8c1c9a56_0_227"/>
          <p:cNvSpPr txBox="1"/>
          <p:nvPr/>
        </p:nvSpPr>
        <p:spPr>
          <a:xfrm>
            <a:off x="1625600" y="6007100"/>
            <a:ext cx="10287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Fig 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7d8c1c9a56_0_2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213" name="Google Shape;213;g7d8c1c9a56_0_239"/>
          <p:cNvSpPr txBox="1"/>
          <p:nvPr>
            <p:ph idx="1" type="body"/>
          </p:nvPr>
        </p:nvSpPr>
        <p:spPr>
          <a:xfrm>
            <a:off x="838200" y="1604225"/>
            <a:ext cx="10515600" cy="5038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InSituNet: Deep Image Synthesis for Parameter Space Exploration of Ensemble Simulations</a:t>
            </a:r>
            <a:endParaRPr sz="2400"/>
          </a:p>
          <a:p>
            <a:pPr indent="0" lvl="0" marL="0" rtl="0" algn="l">
              <a:spcBef>
                <a:spcPts val="1000"/>
              </a:spcBef>
              <a:spcAft>
                <a:spcPts val="0"/>
              </a:spcAft>
              <a:buNone/>
            </a:pPr>
            <a:r>
              <a:rPr b="1" lang="en-US" sz="2400"/>
              <a:t>Goal:</a:t>
            </a:r>
            <a:r>
              <a:rPr lang="en-US" sz="2400"/>
              <a:t> </a:t>
            </a:r>
            <a:endParaRPr sz="1800"/>
          </a:p>
          <a:p>
            <a:pPr indent="0" lvl="0" marL="0" rtl="0" algn="l">
              <a:spcBef>
                <a:spcPts val="1000"/>
              </a:spcBef>
              <a:spcAft>
                <a:spcPts val="0"/>
              </a:spcAft>
              <a:buNone/>
            </a:pPr>
            <a:r>
              <a:t/>
            </a:r>
            <a:endParaRPr sz="600"/>
          </a:p>
          <a:p>
            <a:pPr indent="0" lvl="0" marL="0" rtl="0" algn="l">
              <a:spcBef>
                <a:spcPts val="1000"/>
              </a:spcBef>
              <a:spcAft>
                <a:spcPts val="0"/>
              </a:spcAft>
              <a:buNone/>
            </a:pPr>
            <a:r>
              <a:t/>
            </a:r>
            <a:endParaRPr sz="600"/>
          </a:p>
          <a:p>
            <a:pPr indent="0" lvl="0" marL="0" rtl="0" algn="l">
              <a:spcBef>
                <a:spcPts val="1000"/>
              </a:spcBef>
              <a:spcAft>
                <a:spcPts val="0"/>
              </a:spcAft>
              <a:buNone/>
            </a:pPr>
            <a:r>
              <a:rPr b="1" lang="en-US" sz="2400"/>
              <a:t>Result</a:t>
            </a:r>
            <a:r>
              <a:rPr b="1" lang="en-US" sz="2400"/>
              <a:t>: </a:t>
            </a:r>
            <a:r>
              <a:rPr lang="en-US" sz="1800"/>
              <a:t> </a:t>
            </a:r>
            <a:endParaRPr sz="2000"/>
          </a:p>
          <a:p>
            <a:pPr indent="0" lvl="0" marL="0" marR="0" rtl="0" algn="l">
              <a:lnSpc>
                <a:spcPct val="90000"/>
              </a:lnSpc>
              <a:spcBef>
                <a:spcPts val="1000"/>
              </a:spcBef>
              <a:spcAft>
                <a:spcPts val="0"/>
              </a:spcAft>
              <a:buNone/>
            </a:pPr>
            <a:r>
              <a:t/>
            </a:r>
            <a:endParaRPr sz="1800"/>
          </a:p>
        </p:txBody>
      </p:sp>
      <p:sp>
        <p:nvSpPr>
          <p:cNvPr id="214" name="Google Shape;214;g7d8c1c9a56_0_239"/>
          <p:cNvSpPr txBox="1"/>
          <p:nvPr/>
        </p:nvSpPr>
        <p:spPr>
          <a:xfrm>
            <a:off x="1729050" y="2481725"/>
            <a:ext cx="10329600" cy="7353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rPr>
              <a:t>study how the parameters influence the visualization results </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predict simulation results for new parameter settings</a:t>
            </a:r>
            <a:endParaRPr sz="2000"/>
          </a:p>
        </p:txBody>
      </p:sp>
      <p:sp>
        <p:nvSpPr>
          <p:cNvPr id="215" name="Google Shape;215;g7d8c1c9a56_0_239"/>
          <p:cNvSpPr txBox="1"/>
          <p:nvPr/>
        </p:nvSpPr>
        <p:spPr>
          <a:xfrm>
            <a:off x="838200" y="3855850"/>
            <a:ext cx="4164600" cy="17856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rPr>
              <a:t>predict images from new parameter settings</a:t>
            </a:r>
            <a:r>
              <a:rPr lang="en-US" sz="2000">
                <a:solidFill>
                  <a:schemeClr val="dk1"/>
                </a:solidFill>
              </a:rPr>
              <a:t> </a:t>
            </a:r>
            <a:endParaRPr sz="2000">
              <a:solidFill>
                <a:schemeClr val="dk1"/>
              </a:solidFill>
            </a:endParaRPr>
          </a:p>
          <a:p>
            <a:pPr indent="0" lvl="0" marL="457200" rtl="0" algn="l">
              <a:lnSpc>
                <a:spcPct val="90000"/>
              </a:lnSpc>
              <a:spcBef>
                <a:spcPts val="0"/>
              </a:spcBef>
              <a:spcAft>
                <a:spcPts val="0"/>
              </a:spcAft>
              <a:buNone/>
            </a:pPr>
            <a:r>
              <a:t/>
            </a:r>
            <a:endParaRPr sz="6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compute the sensi</a:t>
            </a:r>
            <a:r>
              <a:rPr lang="en-US" sz="2000">
                <a:solidFill>
                  <a:schemeClr val="dk1"/>
                </a:solidFill>
              </a:rPr>
              <a:t>tivity of parameters</a:t>
            </a:r>
            <a:endParaRPr sz="2000"/>
          </a:p>
        </p:txBody>
      </p:sp>
      <p:pic>
        <p:nvPicPr>
          <p:cNvPr id="216" name="Google Shape;216;g7d8c1c9a56_0_239"/>
          <p:cNvPicPr preferRelativeResize="0"/>
          <p:nvPr/>
        </p:nvPicPr>
        <p:blipFill>
          <a:blip r:embed="rId3">
            <a:alphaModFix/>
          </a:blip>
          <a:stretch>
            <a:fillRect/>
          </a:stretch>
        </p:blipFill>
        <p:spPr>
          <a:xfrm>
            <a:off x="6085355" y="3363700"/>
            <a:ext cx="5973294" cy="2976600"/>
          </a:xfrm>
          <a:prstGeom prst="rect">
            <a:avLst/>
          </a:prstGeom>
          <a:noFill/>
          <a:ln>
            <a:noFill/>
          </a:ln>
        </p:spPr>
      </p:pic>
      <p:sp>
        <p:nvSpPr>
          <p:cNvPr id="217" name="Google Shape;217;g7d8c1c9a56_0_239"/>
          <p:cNvSpPr txBox="1"/>
          <p:nvPr/>
        </p:nvSpPr>
        <p:spPr>
          <a:xfrm>
            <a:off x="7150200" y="6350225"/>
            <a:ext cx="53085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Fig 8. Visual interface for parameter space exploration.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g7d8c1c9a56_0_1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224" name="Google Shape;224;g7d8c1c9a56_0_133"/>
          <p:cNvSpPr txBox="1"/>
          <p:nvPr>
            <p:ph idx="1" type="body"/>
          </p:nvPr>
        </p:nvSpPr>
        <p:spPr>
          <a:xfrm>
            <a:off x="838200" y="1604225"/>
            <a:ext cx="10515600" cy="5038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TSR-TVD: Temporal Super-Resolution for Time-Varying Data Analysis and Visualization</a:t>
            </a:r>
            <a:endParaRPr sz="2400"/>
          </a:p>
          <a:p>
            <a:pPr indent="0" lvl="0" marL="0" rtl="0" algn="l">
              <a:spcBef>
                <a:spcPts val="1000"/>
              </a:spcBef>
              <a:spcAft>
                <a:spcPts val="0"/>
              </a:spcAft>
              <a:buNone/>
            </a:pPr>
            <a:r>
              <a:rPr lang="en-US" sz="2400"/>
              <a:t>Goal: </a:t>
            </a:r>
            <a:r>
              <a:rPr lang="en-US" sz="1800"/>
              <a:t>temporal super-resolution of time-varying data </a:t>
            </a:r>
            <a:endParaRPr sz="1800"/>
          </a:p>
          <a:p>
            <a:pPr indent="0" lvl="0" marL="0" rtl="0" algn="l">
              <a:spcBef>
                <a:spcPts val="1000"/>
              </a:spcBef>
              <a:spcAft>
                <a:spcPts val="0"/>
              </a:spcAft>
              <a:buClr>
                <a:schemeClr val="dk1"/>
              </a:buClr>
              <a:buSzPts val="1100"/>
              <a:buFont typeface="Arial"/>
              <a:buNone/>
            </a:pPr>
            <a:r>
              <a:rPr lang="en-US" sz="2400"/>
              <a:t>Method: </a:t>
            </a:r>
            <a:r>
              <a:rPr lang="en-US" sz="1800"/>
              <a:t>Recurrent Generative Network (RGN), a combination of RNN and GAN</a:t>
            </a:r>
            <a:endParaRPr sz="1800"/>
          </a:p>
          <a:p>
            <a:pPr indent="0" lvl="0" marL="0" marR="0" rtl="0" algn="l">
              <a:lnSpc>
                <a:spcPct val="90000"/>
              </a:lnSpc>
              <a:spcBef>
                <a:spcPts val="1000"/>
              </a:spcBef>
              <a:spcAft>
                <a:spcPts val="0"/>
              </a:spcAft>
              <a:buNone/>
            </a:pPr>
            <a:r>
              <a:t/>
            </a:r>
            <a:endParaRPr sz="1800"/>
          </a:p>
        </p:txBody>
      </p:sp>
      <p:pic>
        <p:nvPicPr>
          <p:cNvPr id="225" name="Google Shape;225;g7d8c1c9a56_0_133"/>
          <p:cNvPicPr preferRelativeResize="0"/>
          <p:nvPr/>
        </p:nvPicPr>
        <p:blipFill>
          <a:blip r:embed="rId3">
            <a:alphaModFix/>
          </a:blip>
          <a:stretch>
            <a:fillRect/>
          </a:stretch>
        </p:blipFill>
        <p:spPr>
          <a:xfrm>
            <a:off x="1946400" y="3321625"/>
            <a:ext cx="8750700" cy="346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7d8c1c9a56_0_73"/>
          <p:cNvSpPr txBox="1"/>
          <p:nvPr>
            <p:ph type="ctrTitle"/>
          </p:nvPr>
        </p:nvSpPr>
        <p:spPr>
          <a:xfrm>
            <a:off x="240323" y="1600200"/>
            <a:ext cx="11711400" cy="165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Arial"/>
              <a:buNone/>
            </a:pPr>
            <a:r>
              <a:rPr lang="en-US" sz="4800"/>
              <a:t>Volumetric Isosurface Rendering</a:t>
            </a:r>
            <a:br>
              <a:rPr lang="en-US" sz="4800"/>
            </a:br>
            <a:r>
              <a:rPr lang="en-US" sz="4800"/>
              <a:t>with Deep Learning-Based Super-Resolution</a:t>
            </a:r>
            <a:endParaRPr sz="4800"/>
          </a:p>
        </p:txBody>
      </p:sp>
      <p:sp>
        <p:nvSpPr>
          <p:cNvPr id="231" name="Google Shape;231;g7d8c1c9a56_0_73"/>
          <p:cNvSpPr txBox="1"/>
          <p:nvPr>
            <p:ph idx="1" type="subTitle"/>
          </p:nvPr>
        </p:nvSpPr>
        <p:spPr>
          <a:xfrm>
            <a:off x="633045" y="3602038"/>
            <a:ext cx="105507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Sebastian Weiss , Mengyu Chu, Nils Thuerey and Rüdiger Westermann</a:t>
            </a:r>
            <a:endParaRPr/>
          </a:p>
          <a:p>
            <a:pPr indent="0" lvl="0" marL="0" rtl="0" algn="ctr">
              <a:lnSpc>
                <a:spcPct val="90000"/>
              </a:lnSpc>
              <a:spcBef>
                <a:spcPts val="1000"/>
              </a:spcBef>
              <a:spcAft>
                <a:spcPts val="0"/>
              </a:spcAft>
              <a:buClr>
                <a:schemeClr val="dk1"/>
              </a:buClr>
              <a:buSzPts val="2400"/>
              <a:buNone/>
            </a:pPr>
            <a:r>
              <a:rPr lang="en-US"/>
              <a:t>Technical University of Munich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7d9ed8d06c_2_3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·Ray-Cast</a:t>
            </a:r>
            <a:endParaRPr/>
          </a:p>
        </p:txBody>
      </p:sp>
      <p:sp>
        <p:nvSpPr>
          <p:cNvPr id="238" name="Google Shape;238;g7d9ed8d06c_2_37"/>
          <p:cNvSpPr txBox="1"/>
          <p:nvPr>
            <p:ph idx="1" type="body"/>
          </p:nvPr>
        </p:nvSpPr>
        <p:spPr>
          <a:xfrm>
            <a:off x="838200" y="1453975"/>
            <a:ext cx="7571400" cy="4722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Cast ray from eye to the objects.</a:t>
            </a:r>
            <a:endParaRPr/>
          </a:p>
          <a:p>
            <a:pPr indent="0" lvl="0" marL="0" rtl="0" algn="l">
              <a:spcBef>
                <a:spcPts val="1000"/>
              </a:spcBef>
              <a:spcAft>
                <a:spcPts val="0"/>
              </a:spcAft>
              <a:buNone/>
            </a:pPr>
            <a:r>
              <a:rPr lang="en-US"/>
              <a:t>Projection plain </a:t>
            </a:r>
            <a:r>
              <a:rPr lang="en-US"/>
              <a:t>between</a:t>
            </a:r>
            <a:r>
              <a:rPr lang="en-US"/>
              <a:t> eye and objects. → forms depth map.</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Ray color determine pixel color. → How to determine ray color?</a:t>
            </a:r>
            <a:endParaRPr/>
          </a:p>
        </p:txBody>
      </p:sp>
      <p:pic>
        <p:nvPicPr>
          <p:cNvPr id="239" name="Google Shape;239;g7d9ed8d06c_2_37"/>
          <p:cNvPicPr preferRelativeResize="0"/>
          <p:nvPr/>
        </p:nvPicPr>
        <p:blipFill>
          <a:blip r:embed="rId3">
            <a:alphaModFix/>
          </a:blip>
          <a:stretch>
            <a:fillRect/>
          </a:stretch>
        </p:blipFill>
        <p:spPr>
          <a:xfrm>
            <a:off x="8496300" y="1825625"/>
            <a:ext cx="2857500" cy="3676650"/>
          </a:xfrm>
          <a:prstGeom prst="rect">
            <a:avLst/>
          </a:prstGeom>
          <a:noFill/>
          <a:ln>
            <a:noFill/>
          </a:ln>
        </p:spPr>
      </p:pic>
      <p:pic>
        <p:nvPicPr>
          <p:cNvPr id="240" name="Google Shape;240;g7d9ed8d06c_2_37"/>
          <p:cNvPicPr preferRelativeResize="0"/>
          <p:nvPr/>
        </p:nvPicPr>
        <p:blipFill>
          <a:blip r:embed="rId4">
            <a:alphaModFix/>
          </a:blip>
          <a:stretch>
            <a:fillRect/>
          </a:stretch>
        </p:blipFill>
        <p:spPr>
          <a:xfrm>
            <a:off x="3785900" y="2856325"/>
            <a:ext cx="3445199" cy="258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7d9ed8d06c_2_2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Phong shading</a:t>
            </a:r>
            <a:endParaRPr/>
          </a:p>
        </p:txBody>
      </p:sp>
      <p:sp>
        <p:nvSpPr>
          <p:cNvPr id="247" name="Google Shape;247;g7d9ed8d06c_2_25"/>
          <p:cNvSpPr txBox="1"/>
          <p:nvPr>
            <p:ph idx="1" type="body"/>
          </p:nvPr>
        </p:nvSpPr>
        <p:spPr>
          <a:xfrm>
            <a:off x="838200" y="1825625"/>
            <a:ext cx="6744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Simulation the real world light effect.</a:t>
            </a:r>
            <a:endParaRPr/>
          </a:p>
          <a:p>
            <a:pPr indent="0" lvl="0" marL="0" rtl="0" algn="l">
              <a:spcBef>
                <a:spcPts val="1000"/>
              </a:spcBef>
              <a:spcAft>
                <a:spcPts val="0"/>
              </a:spcAft>
              <a:buNone/>
            </a:pPr>
            <a:r>
              <a:rPr lang="en-US"/>
              <a:t>Simplified to 3 factors:</a:t>
            </a:r>
            <a:endParaRPr/>
          </a:p>
          <a:p>
            <a:pPr indent="0" lvl="0" marL="0" rtl="0" algn="l">
              <a:spcBef>
                <a:spcPts val="1000"/>
              </a:spcBef>
              <a:spcAft>
                <a:spcPts val="0"/>
              </a:spcAft>
              <a:buNone/>
            </a:pPr>
            <a:r>
              <a:rPr lang="en-US"/>
              <a:t>Normal vector → Normal map</a:t>
            </a:r>
            <a:endParaRPr/>
          </a:p>
          <a:p>
            <a:pPr indent="0" lvl="0" marL="0" rtl="0" algn="l">
              <a:spcBef>
                <a:spcPts val="1000"/>
              </a:spcBef>
              <a:spcAft>
                <a:spcPts val="0"/>
              </a:spcAft>
              <a:buNone/>
            </a:pPr>
            <a:r>
              <a:rPr lang="en-US"/>
              <a:t>Light source position</a:t>
            </a:r>
            <a:endParaRPr/>
          </a:p>
          <a:p>
            <a:pPr indent="0" lvl="0" marL="0" rtl="0" algn="l">
              <a:spcBef>
                <a:spcPts val="1000"/>
              </a:spcBef>
              <a:spcAft>
                <a:spcPts val="0"/>
              </a:spcAft>
              <a:buNone/>
            </a:pPr>
            <a:r>
              <a:rPr lang="en-US"/>
              <a:t>Eye position → Depth map</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color = f(normal, pos_light, pos_eye)</a:t>
            </a:r>
            <a:endParaRPr/>
          </a:p>
        </p:txBody>
      </p:sp>
      <p:pic>
        <p:nvPicPr>
          <p:cNvPr id="248" name="Google Shape;248;g7d9ed8d06c_2_25"/>
          <p:cNvPicPr preferRelativeResize="0"/>
          <p:nvPr/>
        </p:nvPicPr>
        <p:blipFill>
          <a:blip r:embed="rId3">
            <a:alphaModFix/>
          </a:blip>
          <a:stretch>
            <a:fillRect/>
          </a:stretch>
        </p:blipFill>
        <p:spPr>
          <a:xfrm>
            <a:off x="7582200" y="1690825"/>
            <a:ext cx="4305000" cy="287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Ambient occlusion</a:t>
            </a:r>
            <a:endParaRPr/>
          </a:p>
        </p:txBody>
      </p:sp>
      <p:sp>
        <p:nvSpPr>
          <p:cNvPr id="255" name="Google Shape;255;p3"/>
          <p:cNvSpPr txBox="1"/>
          <p:nvPr>
            <p:ph idx="1" type="body"/>
          </p:nvPr>
        </p:nvSpPr>
        <p:spPr>
          <a:xfrm>
            <a:off x="244192" y="1690688"/>
            <a:ext cx="498816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Ambient light </a:t>
            </a:r>
            <a:endParaRPr/>
          </a:p>
          <a:p>
            <a:pPr indent="-228600" lvl="1" marL="685800" rtl="0" algn="l">
              <a:lnSpc>
                <a:spcPct val="90000"/>
              </a:lnSpc>
              <a:spcBef>
                <a:spcPts val="500"/>
              </a:spcBef>
              <a:spcAft>
                <a:spcPts val="0"/>
              </a:spcAft>
              <a:buClr>
                <a:schemeClr val="dk1"/>
              </a:buClr>
              <a:buSzPts val="2400"/>
              <a:buChar char="•"/>
            </a:pPr>
            <a:r>
              <a:rPr lang="en-US"/>
              <a:t>In real world, “crowded” places should be darker than “open” surfaces.</a:t>
            </a:r>
            <a:endParaRPr/>
          </a:p>
          <a:p>
            <a:pPr indent="-228600" lvl="1" marL="685800" rtl="0" algn="l">
              <a:lnSpc>
                <a:spcPct val="90000"/>
              </a:lnSpc>
              <a:spcBef>
                <a:spcPts val="500"/>
              </a:spcBef>
              <a:spcAft>
                <a:spcPts val="0"/>
              </a:spcAft>
              <a:buClr>
                <a:schemeClr val="dk1"/>
              </a:buClr>
              <a:buSzPts val="2400"/>
              <a:buChar char="•"/>
            </a:pPr>
            <a:r>
              <a:rPr lang="en-US"/>
              <a:t>Ambient occlusion is simulating this effect.</a:t>
            </a:r>
            <a:endParaRPr/>
          </a:p>
          <a:p>
            <a:pPr indent="0" lvl="0" marL="685800" rtl="0" algn="l">
              <a:lnSpc>
                <a:spcPct val="90000"/>
              </a:lnSpc>
              <a:spcBef>
                <a:spcPts val="500"/>
              </a:spcBef>
              <a:spcAft>
                <a:spcPts val="0"/>
              </a:spcAft>
              <a:buNone/>
            </a:pPr>
            <a:r>
              <a:t/>
            </a:r>
            <a:endParaRPr/>
          </a:p>
        </p:txBody>
      </p:sp>
      <p:pic>
        <p:nvPicPr>
          <p:cNvPr id="256" name="Google Shape;256;p3"/>
          <p:cNvPicPr preferRelativeResize="0"/>
          <p:nvPr/>
        </p:nvPicPr>
        <p:blipFill rotWithShape="1">
          <a:blip r:embed="rId3">
            <a:alphaModFix/>
          </a:blip>
          <a:srcRect b="0" l="0" r="0" t="0"/>
          <a:stretch/>
        </p:blipFill>
        <p:spPr>
          <a:xfrm>
            <a:off x="6070561" y="365125"/>
            <a:ext cx="6121439" cy="3632054"/>
          </a:xfrm>
          <a:prstGeom prst="rect">
            <a:avLst/>
          </a:prstGeom>
          <a:noFill/>
          <a:ln>
            <a:noFill/>
          </a:ln>
        </p:spPr>
      </p:pic>
      <p:sp>
        <p:nvSpPr>
          <p:cNvPr id="257" name="Google Shape;257;p3"/>
          <p:cNvSpPr txBox="1"/>
          <p:nvPr/>
        </p:nvSpPr>
        <p:spPr>
          <a:xfrm>
            <a:off x="6294296" y="4206875"/>
            <a:ext cx="4988169" cy="240323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AO: expensive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Reason: take surrounding geometry into account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Paper: approximate by low-resolution stored information</a:t>
            </a:r>
            <a:endParaRPr/>
          </a:p>
        </p:txBody>
      </p:sp>
      <p:sp>
        <p:nvSpPr>
          <p:cNvPr id="258" name="Google Shape;258;p3"/>
          <p:cNvSpPr/>
          <p:nvPr/>
        </p:nvSpPr>
        <p:spPr>
          <a:xfrm>
            <a:off x="10225325" y="542725"/>
            <a:ext cx="863400" cy="303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7072050" y="542725"/>
            <a:ext cx="863400" cy="303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
          <p:cNvPicPr preferRelativeResize="0"/>
          <p:nvPr/>
        </p:nvPicPr>
        <p:blipFill>
          <a:blip r:embed="rId4">
            <a:alphaModFix/>
          </a:blip>
          <a:stretch>
            <a:fillRect/>
          </a:stretch>
        </p:blipFill>
        <p:spPr>
          <a:xfrm>
            <a:off x="633250" y="4206863"/>
            <a:ext cx="4210050" cy="214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
          <p:cNvSpPr txBox="1"/>
          <p:nvPr>
            <p:ph type="ctrTitle"/>
          </p:nvPr>
        </p:nvSpPr>
        <p:spPr>
          <a:xfrm>
            <a:off x="240323" y="1600200"/>
            <a:ext cx="11711354" cy="165576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Arial"/>
              <a:buNone/>
            </a:pPr>
            <a:r>
              <a:rPr lang="en-US" sz="4800"/>
              <a:t>Volumetric Isosurface Rendering</a:t>
            </a:r>
            <a:br>
              <a:rPr lang="en-US" sz="4800"/>
            </a:br>
            <a:r>
              <a:rPr lang="en-US" sz="4800"/>
              <a:t>with Deep Learning-Based Super-Resolution</a:t>
            </a:r>
            <a:endParaRPr sz="4800"/>
          </a:p>
        </p:txBody>
      </p:sp>
      <p:sp>
        <p:nvSpPr>
          <p:cNvPr id="96" name="Google Shape;96;p1"/>
          <p:cNvSpPr txBox="1"/>
          <p:nvPr>
            <p:ph idx="1" type="subTitle"/>
          </p:nvPr>
        </p:nvSpPr>
        <p:spPr>
          <a:xfrm>
            <a:off x="633045" y="3602038"/>
            <a:ext cx="10550769"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Sebastian Weiss , Mengyu Chu, Nils Thuerey and Rüdiger Westermann</a:t>
            </a:r>
            <a:endParaRPr/>
          </a:p>
          <a:p>
            <a:pPr indent="0" lvl="0" marL="0" rtl="0" algn="ctr">
              <a:lnSpc>
                <a:spcPct val="90000"/>
              </a:lnSpc>
              <a:spcBef>
                <a:spcPts val="1000"/>
              </a:spcBef>
              <a:spcAft>
                <a:spcPts val="0"/>
              </a:spcAft>
              <a:buClr>
                <a:schemeClr val="dk1"/>
              </a:buClr>
              <a:buSzPts val="2400"/>
              <a:buNone/>
            </a:pPr>
            <a:r>
              <a:rPr lang="en-US"/>
              <a:t>Technical University of Munich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267" name="Google Shape;26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isosurface volume ray-casting</a:t>
            </a:r>
            <a:endParaRPr/>
          </a:p>
          <a:p>
            <a:pPr indent="-228600" lvl="1" marL="685800" rtl="0" algn="l">
              <a:lnSpc>
                <a:spcPct val="90000"/>
              </a:lnSpc>
              <a:spcBef>
                <a:spcPts val="500"/>
              </a:spcBef>
              <a:spcAft>
                <a:spcPts val="0"/>
              </a:spcAft>
              <a:buClr>
                <a:schemeClr val="dk1"/>
              </a:buClr>
              <a:buSzPts val="2400"/>
              <a:buChar char="•"/>
            </a:pPr>
            <a:r>
              <a:rPr lang="en-US"/>
              <a:t>A efficient rendering method to render isosurface given a viewpoint </a:t>
            </a:r>
            <a:endParaRPr/>
          </a:p>
          <a:p>
            <a:pPr indent="-228600" lvl="1" marL="685800" rtl="0" algn="l">
              <a:lnSpc>
                <a:spcPct val="90000"/>
              </a:lnSpc>
              <a:spcBef>
                <a:spcPts val="500"/>
              </a:spcBef>
              <a:spcAft>
                <a:spcPts val="0"/>
              </a:spcAft>
              <a:buClr>
                <a:schemeClr val="dk1"/>
              </a:buClr>
              <a:buSzPts val="2400"/>
              <a:buChar char="•"/>
            </a:pPr>
            <a:r>
              <a:rPr lang="en-US"/>
              <a:t>Workload of ray-casting linear in the number of pixels </a:t>
            </a:r>
            <a:endParaRPr/>
          </a:p>
          <a:p>
            <a:pPr indent="-228600" lvl="2" marL="1143000" rtl="0" algn="l">
              <a:lnSpc>
                <a:spcPct val="90000"/>
              </a:lnSpc>
              <a:spcBef>
                <a:spcPts val="500"/>
              </a:spcBef>
              <a:spcAft>
                <a:spcPts val="0"/>
              </a:spcAft>
              <a:buClr>
                <a:schemeClr val="dk1"/>
              </a:buClr>
              <a:buSzPts val="2000"/>
              <a:buChar char="•"/>
            </a:pPr>
            <a:r>
              <a:rPr lang="en-US"/>
              <a:t>i.e.  Decrease the number of </a:t>
            </a:r>
            <a:r>
              <a:rPr lang="en-US"/>
              <a:t>pixels</a:t>
            </a:r>
            <a:r>
              <a:rPr lang="en-US"/>
              <a:t> -&gt; decrease workload </a:t>
            </a:r>
            <a:endParaRPr/>
          </a:p>
          <a:p>
            <a:pPr indent="-228600" lvl="2" marL="1143000" rtl="0" algn="l">
              <a:lnSpc>
                <a:spcPct val="90000"/>
              </a:lnSpc>
              <a:spcBef>
                <a:spcPts val="500"/>
              </a:spcBef>
              <a:spcAft>
                <a:spcPts val="0"/>
              </a:spcAft>
              <a:buClr>
                <a:schemeClr val="dk1"/>
              </a:buClr>
              <a:buSzPts val="2000"/>
              <a:buChar char="•"/>
            </a:pPr>
            <a:r>
              <a:rPr lang="en-US"/>
              <a:t>Visual quality not satisfactory –&gt; </a:t>
            </a:r>
            <a:r>
              <a:rPr b="1" lang="en-US"/>
              <a:t>super resolution by deep learning</a:t>
            </a:r>
            <a:r>
              <a:rPr lang="en-US"/>
              <a:t>.</a:t>
            </a:r>
            <a:endParaRPr/>
          </a:p>
          <a:p>
            <a:pPr indent="-101600" lvl="2" marL="1143000" rtl="0" algn="l">
              <a:lnSpc>
                <a:spcPct val="90000"/>
              </a:lnSpc>
              <a:spcBef>
                <a:spcPts val="500"/>
              </a:spcBef>
              <a:spcAft>
                <a:spcPts val="0"/>
              </a:spcAft>
              <a:buClr>
                <a:schemeClr val="dk1"/>
              </a:buClr>
              <a:buSzPts val="2000"/>
              <a:buNone/>
            </a:pPr>
            <a:r>
              <a:t/>
            </a:r>
            <a:endParaRPr/>
          </a:p>
          <a:p>
            <a:pPr indent="-228600" lvl="1" marL="685800" rtl="0" algn="l">
              <a:lnSpc>
                <a:spcPct val="90000"/>
              </a:lnSpc>
              <a:spcBef>
                <a:spcPts val="500"/>
              </a:spcBef>
              <a:spcAft>
                <a:spcPts val="0"/>
              </a:spcAft>
              <a:buClr>
                <a:schemeClr val="dk1"/>
              </a:buClr>
              <a:buSzPts val="2400"/>
              <a:buChar char="•"/>
            </a:pPr>
            <a:r>
              <a:rPr lang="en-US"/>
              <a:t>Consider global illumination -&gt; increase visual quality</a:t>
            </a:r>
            <a:endParaRPr/>
          </a:p>
          <a:p>
            <a:pPr indent="-228600" lvl="2" marL="1143000" rtl="0" algn="l">
              <a:lnSpc>
                <a:spcPct val="90000"/>
              </a:lnSpc>
              <a:spcBef>
                <a:spcPts val="500"/>
              </a:spcBef>
              <a:spcAft>
                <a:spcPts val="0"/>
              </a:spcAft>
              <a:buClr>
                <a:schemeClr val="dk1"/>
              </a:buClr>
              <a:buSzPts val="2000"/>
              <a:buChar char="•"/>
            </a:pPr>
            <a:r>
              <a:rPr lang="en-US"/>
              <a:t>E.g. AO (ambient occlusion)</a:t>
            </a:r>
            <a:endParaRPr/>
          </a:p>
          <a:p>
            <a:pPr indent="-228600" lvl="2" marL="1143000" rtl="0" algn="l">
              <a:lnSpc>
                <a:spcPct val="90000"/>
              </a:lnSpc>
              <a:spcBef>
                <a:spcPts val="500"/>
              </a:spcBef>
              <a:spcAft>
                <a:spcPts val="0"/>
              </a:spcAft>
              <a:buClr>
                <a:schemeClr val="dk1"/>
              </a:buClr>
              <a:buSzPts val="2000"/>
              <a:buChar char="•"/>
            </a:pPr>
            <a:r>
              <a:rPr b="1" lang="en-US"/>
              <a:t>Problem:  </a:t>
            </a:r>
            <a:r>
              <a:rPr lang="en-US"/>
              <a:t>calculate AO is time-consuming</a:t>
            </a:r>
            <a:endParaRPr/>
          </a:p>
          <a:p>
            <a:pPr indent="-228600" lvl="2" marL="1143000" rtl="0" algn="l">
              <a:lnSpc>
                <a:spcPct val="90000"/>
              </a:lnSpc>
              <a:spcBef>
                <a:spcPts val="500"/>
              </a:spcBef>
              <a:spcAft>
                <a:spcPts val="0"/>
              </a:spcAft>
              <a:buClr>
                <a:schemeClr val="dk1"/>
              </a:buClr>
              <a:buSzPts val="2000"/>
              <a:buChar char="•"/>
            </a:pPr>
            <a:r>
              <a:rPr lang="en-US"/>
              <a:t>AO can be generated from other stored information (eg. depth and normal maps)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Contribution</a:t>
            </a:r>
            <a:endParaRPr/>
          </a:p>
        </p:txBody>
      </p:sp>
      <p:sp>
        <p:nvSpPr>
          <p:cNvPr id="273" name="Google Shape;27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1. learning the upscaling of a low resolution sampling of an isosurface -&gt; a higher resolution </a:t>
            </a:r>
            <a:endParaRPr/>
          </a:p>
          <a:p>
            <a:pPr indent="-228600" lvl="1" marL="685800" rtl="0" algn="l">
              <a:lnSpc>
                <a:spcPct val="70000"/>
              </a:lnSpc>
              <a:spcBef>
                <a:spcPts val="500"/>
              </a:spcBef>
              <a:spcAft>
                <a:spcPts val="0"/>
              </a:spcAft>
              <a:buClr>
                <a:schemeClr val="dk1"/>
              </a:buClr>
              <a:buSzPts val="2220"/>
              <a:buChar char="•"/>
            </a:pPr>
            <a:r>
              <a:rPr lang="en-US" sz="2220"/>
              <a:t>By reconstruction of spatial detail and shading </a:t>
            </a:r>
            <a:endParaRPr/>
          </a:p>
          <a:p>
            <a:pPr indent="-228600" lvl="1" marL="685800" rtl="0" algn="l">
              <a:lnSpc>
                <a:spcPct val="70000"/>
              </a:lnSpc>
              <a:spcBef>
                <a:spcPts val="500"/>
              </a:spcBef>
              <a:spcAft>
                <a:spcPts val="0"/>
              </a:spcAft>
              <a:buClr>
                <a:schemeClr val="dk1"/>
              </a:buClr>
              <a:buSzPts val="2220"/>
              <a:buChar char="•"/>
            </a:pPr>
            <a:r>
              <a:rPr lang="en-US" sz="2220"/>
              <a:t>Why? </a:t>
            </a:r>
            <a:endParaRPr/>
          </a:p>
          <a:p>
            <a:pPr indent="-228600" lvl="2" marL="1143000" rtl="0" algn="l">
              <a:lnSpc>
                <a:spcPct val="70000"/>
              </a:lnSpc>
              <a:spcBef>
                <a:spcPts val="500"/>
              </a:spcBef>
              <a:spcAft>
                <a:spcPts val="0"/>
              </a:spcAft>
              <a:buClr>
                <a:schemeClr val="dk1"/>
              </a:buClr>
              <a:buSzPts val="1850"/>
              <a:buChar char="•"/>
            </a:pPr>
            <a:r>
              <a:rPr lang="en-US" sz="1850"/>
              <a:t>More information; robust to lighting </a:t>
            </a:r>
            <a:endParaRPr/>
          </a:p>
          <a:p>
            <a:pPr indent="-64135" lvl="0" marL="228600" rtl="0" algn="l">
              <a:lnSpc>
                <a:spcPct val="70000"/>
              </a:lnSpc>
              <a:spcBef>
                <a:spcPts val="1000"/>
              </a:spcBef>
              <a:spcAft>
                <a:spcPts val="0"/>
              </a:spcAft>
              <a:buClr>
                <a:schemeClr val="dk1"/>
              </a:buClr>
              <a:buSzPts val="2590"/>
              <a:buNone/>
            </a:pPr>
            <a:r>
              <a:t/>
            </a:r>
            <a:endParaRPr sz="2590"/>
          </a:p>
          <a:p>
            <a:pPr indent="-228600" lvl="0" marL="228600" rtl="0" algn="l">
              <a:lnSpc>
                <a:spcPct val="70000"/>
              </a:lnSpc>
              <a:spcBef>
                <a:spcPts val="1000"/>
              </a:spcBef>
              <a:spcAft>
                <a:spcPts val="0"/>
              </a:spcAft>
              <a:buClr>
                <a:schemeClr val="dk1"/>
              </a:buClr>
              <a:buSzPts val="2590"/>
              <a:buChar char="•"/>
            </a:pPr>
            <a:r>
              <a:rPr lang="en-US" sz="2590"/>
              <a:t>2. infer AO in the high resolution w/o AO  in the low resolution inputs </a:t>
            </a:r>
            <a:endParaRPr/>
          </a:p>
          <a:p>
            <a:pPr indent="-228600" lvl="1" marL="685800" rtl="0" algn="l">
              <a:lnSpc>
                <a:spcPct val="70000"/>
              </a:lnSpc>
              <a:spcBef>
                <a:spcPts val="500"/>
              </a:spcBef>
              <a:spcAft>
                <a:spcPts val="0"/>
              </a:spcAft>
              <a:buClr>
                <a:schemeClr val="dk1"/>
              </a:buClr>
              <a:buSzPts val="2220"/>
              <a:buChar char="•"/>
            </a:pPr>
            <a:r>
              <a:rPr lang="en-US" sz="2220"/>
              <a:t>No need to simulate AO </a:t>
            </a:r>
            <a:endParaRPr/>
          </a:p>
          <a:p>
            <a:pPr indent="-64135" lvl="0" marL="228600" rtl="0" algn="l">
              <a:lnSpc>
                <a:spcPct val="70000"/>
              </a:lnSpc>
              <a:spcBef>
                <a:spcPts val="1000"/>
              </a:spcBef>
              <a:spcAft>
                <a:spcPts val="0"/>
              </a:spcAft>
              <a:buClr>
                <a:schemeClr val="dk1"/>
              </a:buClr>
              <a:buSzPts val="2590"/>
              <a:buNone/>
            </a:pPr>
            <a:r>
              <a:t/>
            </a:r>
            <a:endParaRPr sz="2590"/>
          </a:p>
          <a:p>
            <a:pPr indent="-228600" lvl="0" marL="228600" rtl="0" algn="l">
              <a:lnSpc>
                <a:spcPct val="70000"/>
              </a:lnSpc>
              <a:spcBef>
                <a:spcPts val="1000"/>
              </a:spcBef>
              <a:spcAft>
                <a:spcPts val="0"/>
              </a:spcAft>
              <a:buClr>
                <a:schemeClr val="dk1"/>
              </a:buClr>
              <a:buSzPts val="2590"/>
              <a:buChar char="•"/>
            </a:pPr>
            <a:r>
              <a:rPr lang="en-US" sz="2590"/>
              <a:t>3. add a motion loss  -&gt; maintain frame-to-frame coherence</a:t>
            </a:r>
            <a:endParaRPr/>
          </a:p>
          <a:p>
            <a:pPr indent="-64135" lvl="0" marL="228600" rtl="0" algn="l">
              <a:lnSpc>
                <a:spcPct val="70000"/>
              </a:lnSpc>
              <a:spcBef>
                <a:spcPts val="1000"/>
              </a:spcBef>
              <a:spcAft>
                <a:spcPts val="0"/>
              </a:spcAft>
              <a:buClr>
                <a:schemeClr val="dk1"/>
              </a:buClr>
              <a:buSzPts val="2590"/>
              <a:buNone/>
            </a:pPr>
            <a:r>
              <a:t/>
            </a:r>
            <a:endParaRPr sz="2590"/>
          </a:p>
          <a:p>
            <a:pPr indent="-228600" lvl="0" marL="228600" rtl="0" algn="l">
              <a:lnSpc>
                <a:spcPct val="70000"/>
              </a:lnSpc>
              <a:spcBef>
                <a:spcPts val="1000"/>
              </a:spcBef>
              <a:spcAft>
                <a:spcPts val="0"/>
              </a:spcAft>
              <a:buClr>
                <a:schemeClr val="dk1"/>
              </a:buClr>
              <a:buSzPts val="2590"/>
              <a:buChar char="•"/>
            </a:pPr>
            <a:r>
              <a:rPr lang="en-US" sz="2590"/>
              <a:t>4. perform a quality evaluation</a:t>
            </a:r>
            <a:endParaRPr/>
          </a:p>
          <a:p>
            <a:pPr indent="-87630" lvl="1" marL="685800" rtl="0" algn="l">
              <a:lnSpc>
                <a:spcPct val="70000"/>
              </a:lnSpc>
              <a:spcBef>
                <a:spcPts val="500"/>
              </a:spcBef>
              <a:spcAft>
                <a:spcPts val="0"/>
              </a:spcAft>
              <a:buClr>
                <a:schemeClr val="dk1"/>
              </a:buClr>
              <a:buSzPts val="2220"/>
              <a:buNone/>
            </a:pPr>
            <a:r>
              <a:t/>
            </a:r>
            <a:endParaRPr sz="2220"/>
          </a:p>
          <a:p>
            <a:pPr indent="0" lvl="1" marL="457200" rtl="0" algn="l">
              <a:lnSpc>
                <a:spcPct val="70000"/>
              </a:lnSpc>
              <a:spcBef>
                <a:spcPts val="500"/>
              </a:spcBef>
              <a:spcAft>
                <a:spcPts val="0"/>
              </a:spcAft>
              <a:buClr>
                <a:schemeClr val="dk1"/>
              </a:buClr>
              <a:buSzPts val="2220"/>
              <a:buNone/>
            </a:pPr>
            <a:r>
              <a:t/>
            </a:r>
            <a:endParaRPr sz="2220"/>
          </a:p>
          <a:p>
            <a:pPr indent="0" lvl="1" marL="457200" rtl="0" algn="l">
              <a:lnSpc>
                <a:spcPct val="70000"/>
              </a:lnSpc>
              <a:spcBef>
                <a:spcPts val="500"/>
              </a:spcBef>
              <a:spcAft>
                <a:spcPts val="0"/>
              </a:spcAft>
              <a:buClr>
                <a:schemeClr val="dk1"/>
              </a:buClr>
              <a:buSzPts val="2220"/>
              <a:buNone/>
            </a:pPr>
            <a:r>
              <a:t/>
            </a:r>
            <a:endParaRPr sz="22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
          <p:cNvSpPr txBox="1"/>
          <p:nvPr>
            <p:ph type="title"/>
          </p:nvPr>
        </p:nvSpPr>
        <p:spPr>
          <a:xfrm>
            <a:off x="838200" y="365125"/>
            <a:ext cx="473026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isosurface learning</a:t>
            </a:r>
            <a:endParaRPr/>
          </a:p>
        </p:txBody>
      </p:sp>
      <p:pic>
        <p:nvPicPr>
          <p:cNvPr id="279" name="Google Shape;279;p5"/>
          <p:cNvPicPr preferRelativeResize="0"/>
          <p:nvPr>
            <p:ph idx="1" type="body"/>
          </p:nvPr>
        </p:nvPicPr>
        <p:blipFill rotWithShape="1">
          <a:blip r:embed="rId3">
            <a:alphaModFix/>
          </a:blip>
          <a:srcRect b="0" l="0" r="0" t="0"/>
          <a:stretch/>
        </p:blipFill>
        <p:spPr>
          <a:xfrm>
            <a:off x="952500" y="1631425"/>
            <a:ext cx="10001400" cy="3126600"/>
          </a:xfrm>
          <a:prstGeom prst="rect">
            <a:avLst/>
          </a:prstGeom>
          <a:noFill/>
          <a:ln>
            <a:noFill/>
          </a:ln>
        </p:spPr>
      </p:pic>
      <p:sp>
        <p:nvSpPr>
          <p:cNvPr id="280" name="Google Shape;280;p5"/>
          <p:cNvSpPr txBox="1"/>
          <p:nvPr/>
        </p:nvSpPr>
        <p:spPr>
          <a:xfrm>
            <a:off x="5392615" y="690840"/>
            <a:ext cx="64476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Blue: low resolution inputs 	green: high resolution outputs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Yellow: fixed propressing steps  Red: trained network </a:t>
            </a:r>
            <a:endParaRPr sz="1800">
              <a:solidFill>
                <a:schemeClr val="dk1"/>
              </a:solidFill>
              <a:latin typeface="Arial"/>
              <a:ea typeface="Arial"/>
              <a:cs typeface="Arial"/>
              <a:sym typeface="Arial"/>
            </a:endParaRPr>
          </a:p>
        </p:txBody>
      </p:sp>
      <p:sp>
        <p:nvSpPr>
          <p:cNvPr id="281" name="Google Shape;281;p5"/>
          <p:cNvSpPr txBox="1"/>
          <p:nvPr/>
        </p:nvSpPr>
        <p:spPr>
          <a:xfrm>
            <a:off x="838200" y="4841189"/>
            <a:ext cx="10515600" cy="184096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chemeClr val="dk1"/>
              </a:buClr>
              <a:buSzPts val="2590"/>
              <a:buFont typeface="Arial"/>
              <a:buChar char="•"/>
            </a:pPr>
            <a:r>
              <a:rPr b="0" lang="en-US" sz="2590" u="none">
                <a:solidFill>
                  <a:schemeClr val="dk1"/>
                </a:solidFill>
                <a:latin typeface="Arial"/>
                <a:ea typeface="Arial"/>
                <a:cs typeface="Arial"/>
                <a:sym typeface="Arial"/>
              </a:rPr>
              <a:t>Goal: perform 4x upscaling</a:t>
            </a:r>
            <a:endParaRPr/>
          </a:p>
          <a:p>
            <a:pPr indent="-228600" lvl="1" marL="685800" marR="0" rtl="0" algn="l">
              <a:lnSpc>
                <a:spcPct val="80000"/>
              </a:lnSpc>
              <a:spcBef>
                <a:spcPts val="500"/>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i.e. from input images of size HxW to output images of size 4Hx4W</a:t>
            </a:r>
            <a:endParaRPr/>
          </a:p>
          <a:p>
            <a:pPr indent="-228600" lvl="1" marL="685800" marR="0" rtl="0" algn="l">
              <a:lnSpc>
                <a:spcPct val="80000"/>
              </a:lnSpc>
              <a:spcBef>
                <a:spcPts val="500"/>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Input: LR depth and normal maps </a:t>
            </a:r>
            <a:endParaRPr/>
          </a:p>
          <a:p>
            <a:pPr indent="-228600" lvl="1" marL="685800" marR="0" rtl="0" algn="l">
              <a:lnSpc>
                <a:spcPct val="80000"/>
              </a:lnSpc>
              <a:spcBef>
                <a:spcPts val="500"/>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Output: HR depth and normal maps, additional AO map</a:t>
            </a:r>
            <a:endParaRPr/>
          </a:p>
          <a:p>
            <a:pPr indent="-228600" lvl="1" marL="685800" marR="0" rtl="0" algn="l">
              <a:lnSpc>
                <a:spcPct val="80000"/>
              </a:lnSpc>
              <a:spcBef>
                <a:spcPts val="500"/>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screen-space shading used for generating final color</a:t>
            </a:r>
            <a:endParaRPr/>
          </a:p>
          <a:p>
            <a:pPr indent="-87630" lvl="1" marL="685800" marR="0" rtl="0" algn="l">
              <a:lnSpc>
                <a:spcPct val="80000"/>
              </a:lnSpc>
              <a:spcBef>
                <a:spcPts val="500"/>
              </a:spcBef>
              <a:spcAft>
                <a:spcPts val="0"/>
              </a:spcAft>
              <a:buClr>
                <a:schemeClr val="dk1"/>
              </a:buClr>
              <a:buSzPts val="2220"/>
              <a:buFont typeface="Arial"/>
              <a:buNone/>
            </a:pPr>
            <a:r>
              <a:t/>
            </a:r>
            <a:endParaRPr b="0" i="0" sz="2220" u="none" cap="none" strike="noStrike">
              <a:solidFill>
                <a:schemeClr val="dk1"/>
              </a:solidFill>
              <a:latin typeface="Arial"/>
              <a:ea typeface="Arial"/>
              <a:cs typeface="Arial"/>
              <a:sym typeface="Arial"/>
            </a:endParaRPr>
          </a:p>
          <a:p>
            <a:pPr indent="-87630" lvl="1" marL="685800" marR="0" rtl="0" algn="l">
              <a:lnSpc>
                <a:spcPct val="80000"/>
              </a:lnSpc>
              <a:spcBef>
                <a:spcPts val="500"/>
              </a:spcBef>
              <a:spcAft>
                <a:spcPts val="0"/>
              </a:spcAft>
              <a:buClr>
                <a:schemeClr val="dk1"/>
              </a:buClr>
              <a:buSzPts val="2220"/>
              <a:buFont typeface="Arial"/>
              <a:buNone/>
            </a:pPr>
            <a:r>
              <a:t/>
            </a:r>
            <a:endParaRPr b="0" i="0" sz="2220" u="none" cap="none" strike="noStrike">
              <a:solidFill>
                <a:schemeClr val="dk1"/>
              </a:solidFill>
              <a:latin typeface="Arial"/>
              <a:ea typeface="Arial"/>
              <a:cs typeface="Arial"/>
              <a:sym typeface="Arial"/>
            </a:endParaRPr>
          </a:p>
          <a:p>
            <a:pPr indent="0" lvl="1" marL="457200" marR="0" rtl="0" algn="l">
              <a:lnSpc>
                <a:spcPct val="80000"/>
              </a:lnSpc>
              <a:spcBef>
                <a:spcPts val="500"/>
              </a:spcBef>
              <a:spcAft>
                <a:spcPts val="0"/>
              </a:spcAft>
              <a:buClr>
                <a:schemeClr val="dk1"/>
              </a:buClr>
              <a:buSzPts val="2220"/>
              <a:buFont typeface="Arial"/>
              <a:buNone/>
            </a:pPr>
            <a:r>
              <a:t/>
            </a:r>
            <a:endParaRPr b="0" i="0" sz="2220" u="none" cap="none" strike="noStrike">
              <a:solidFill>
                <a:schemeClr val="dk1"/>
              </a:solidFill>
              <a:latin typeface="Arial"/>
              <a:ea typeface="Arial"/>
              <a:cs typeface="Arial"/>
              <a:sym typeface="Arial"/>
            </a:endParaRPr>
          </a:p>
          <a:p>
            <a:pPr indent="0" lvl="1" marL="457200" marR="0" rtl="0" algn="l">
              <a:lnSpc>
                <a:spcPct val="80000"/>
              </a:lnSpc>
              <a:spcBef>
                <a:spcPts val="500"/>
              </a:spcBef>
              <a:spcAft>
                <a:spcPts val="0"/>
              </a:spcAft>
              <a:buClr>
                <a:schemeClr val="dk1"/>
              </a:buClr>
              <a:buSzPts val="2220"/>
              <a:buFont typeface="Arial"/>
              <a:buNone/>
            </a:pPr>
            <a:r>
              <a:t/>
            </a:r>
            <a:endParaRPr b="0" i="0" sz="222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6"/>
          <p:cNvSpPr txBox="1"/>
          <p:nvPr>
            <p:ph type="title"/>
          </p:nvPr>
        </p:nvSpPr>
        <p:spPr>
          <a:xfrm>
            <a:off x="1049215" y="624343"/>
            <a:ext cx="260838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Input data</a:t>
            </a:r>
            <a:endParaRPr/>
          </a:p>
        </p:txBody>
      </p:sp>
      <p:sp>
        <p:nvSpPr>
          <p:cNvPr id="287" name="Google Shape;287;p6"/>
          <p:cNvSpPr txBox="1"/>
          <p:nvPr>
            <p:ph idx="1" type="body"/>
          </p:nvPr>
        </p:nvSpPr>
        <p:spPr>
          <a:xfrm>
            <a:off x="838199" y="2418737"/>
            <a:ext cx="9771185" cy="3653818"/>
          </a:xfrm>
          <a:prstGeom prst="rect">
            <a:avLst/>
          </a:prstGeom>
          <a:blipFill rotWithShape="1">
            <a:blip r:embed="rId3">
              <a:alphaModFix/>
            </a:blip>
            <a:stretch>
              <a:fillRect b="0" l="-1060" r="0" t="-3171"/>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id="288" name="Google Shape;288;p6"/>
          <p:cNvPicPr preferRelativeResize="0"/>
          <p:nvPr/>
        </p:nvPicPr>
        <p:blipFill rotWithShape="1">
          <a:blip r:embed="rId4">
            <a:alphaModFix/>
          </a:blip>
          <a:srcRect b="0" l="0" r="0" t="0"/>
          <a:stretch/>
        </p:blipFill>
        <p:spPr>
          <a:xfrm>
            <a:off x="3911095" y="92787"/>
            <a:ext cx="7449020" cy="2325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Input data</a:t>
            </a:r>
            <a:endParaRPr/>
          </a:p>
        </p:txBody>
      </p:sp>
      <p:sp>
        <p:nvSpPr>
          <p:cNvPr id="294" name="Google Shape;294;p7"/>
          <p:cNvSpPr txBox="1"/>
          <p:nvPr>
            <p:ph idx="1" type="body"/>
          </p:nvPr>
        </p:nvSpPr>
        <p:spPr>
          <a:xfrm>
            <a:off x="838200" y="2098553"/>
            <a:ext cx="10515600" cy="4078410"/>
          </a:xfrm>
          <a:prstGeom prst="rect">
            <a:avLst/>
          </a:prstGeom>
          <a:blipFill rotWithShape="1">
            <a:blip r:embed="rId3">
              <a:alphaModFix/>
            </a:blip>
            <a:stretch>
              <a:fillRect b="0" l="0" r="-2549" t="-2391"/>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id="295" name="Google Shape;295;p7"/>
          <p:cNvPicPr preferRelativeResize="0"/>
          <p:nvPr/>
        </p:nvPicPr>
        <p:blipFill rotWithShape="1">
          <a:blip r:embed="rId4">
            <a:alphaModFix/>
          </a:blip>
          <a:srcRect b="0" l="0" r="0" t="0"/>
          <a:stretch/>
        </p:blipFill>
        <p:spPr>
          <a:xfrm>
            <a:off x="4419600" y="76642"/>
            <a:ext cx="6405929" cy="20219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8"/>
          <p:cNvSpPr txBox="1"/>
          <p:nvPr>
            <p:ph type="title"/>
          </p:nvPr>
        </p:nvSpPr>
        <p:spPr>
          <a:xfrm>
            <a:off x="644092" y="609599"/>
            <a:ext cx="280767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Input data </a:t>
            </a:r>
            <a:endParaRPr/>
          </a:p>
        </p:txBody>
      </p:sp>
      <p:sp>
        <p:nvSpPr>
          <p:cNvPr id="301" name="Google Shape;301;p8"/>
          <p:cNvSpPr txBox="1"/>
          <p:nvPr>
            <p:ph idx="1" type="body"/>
          </p:nvPr>
        </p:nvSpPr>
        <p:spPr>
          <a:xfrm>
            <a:off x="644100" y="3357575"/>
            <a:ext cx="10515600" cy="2790600"/>
          </a:xfrm>
          <a:prstGeom prst="rect">
            <a:avLst/>
          </a:prstGeom>
          <a:blipFill rotWithShape="1">
            <a:blip r:embed="rId3">
              <a:alphaModFix/>
            </a:blip>
            <a:stretch>
              <a:fillRect b="0" l="-1039" r="0" t="-3799"/>
            </a:stretch>
          </a:blip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p:txBody>
      </p:sp>
      <p:pic>
        <p:nvPicPr>
          <p:cNvPr id="302" name="Google Shape;302;p8"/>
          <p:cNvPicPr preferRelativeResize="0"/>
          <p:nvPr/>
        </p:nvPicPr>
        <p:blipFill rotWithShape="1">
          <a:blip r:embed="rId4">
            <a:alphaModFix/>
          </a:blip>
          <a:srcRect b="0" l="0" r="0" t="0"/>
          <a:stretch/>
        </p:blipFill>
        <p:spPr>
          <a:xfrm>
            <a:off x="3451769" y="280253"/>
            <a:ext cx="8324737" cy="26025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9"/>
          <p:cNvSpPr txBox="1"/>
          <p:nvPr>
            <p:ph type="title"/>
          </p:nvPr>
        </p:nvSpPr>
        <p:spPr>
          <a:xfrm>
            <a:off x="838200" y="365125"/>
            <a:ext cx="42027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Processing stage</a:t>
            </a:r>
            <a:endParaRPr/>
          </a:p>
        </p:txBody>
      </p:sp>
      <p:sp>
        <p:nvSpPr>
          <p:cNvPr id="309" name="Google Shape;309;p9"/>
          <p:cNvSpPr txBox="1"/>
          <p:nvPr>
            <p:ph idx="1" type="body"/>
          </p:nvPr>
        </p:nvSpPr>
        <p:spPr>
          <a:xfrm>
            <a:off x="838199" y="1690688"/>
            <a:ext cx="5046785" cy="4802187"/>
          </a:xfrm>
          <a:prstGeom prst="rect">
            <a:avLst/>
          </a:prstGeom>
          <a:blipFill rotWithShape="1">
            <a:blip r:embed="rId3">
              <a:alphaModFix/>
            </a:blip>
            <a:stretch>
              <a:fillRect b="0" l="-1811" r="-2413" t="-3171"/>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a:t> </a:t>
            </a:r>
            <a:endParaRPr/>
          </a:p>
        </p:txBody>
      </p:sp>
      <p:pic>
        <p:nvPicPr>
          <p:cNvPr id="310" name="Google Shape;310;p9"/>
          <p:cNvPicPr preferRelativeResize="0"/>
          <p:nvPr/>
        </p:nvPicPr>
        <p:blipFill rotWithShape="1">
          <a:blip r:embed="rId4">
            <a:alphaModFix/>
          </a:blip>
          <a:srcRect b="0" l="0" r="0" t="0"/>
          <a:stretch/>
        </p:blipFill>
        <p:spPr>
          <a:xfrm>
            <a:off x="5040923" y="156038"/>
            <a:ext cx="6250665" cy="1954116"/>
          </a:xfrm>
          <a:prstGeom prst="rect">
            <a:avLst/>
          </a:prstGeom>
          <a:noFill/>
          <a:ln>
            <a:noFill/>
          </a:ln>
        </p:spPr>
      </p:pic>
      <p:pic>
        <p:nvPicPr>
          <p:cNvPr id="311" name="Google Shape;311;p9"/>
          <p:cNvPicPr preferRelativeResize="0"/>
          <p:nvPr/>
        </p:nvPicPr>
        <p:blipFill rotWithShape="1">
          <a:blip r:embed="rId5">
            <a:alphaModFix/>
          </a:blip>
          <a:srcRect b="0" l="0" r="0" t="0"/>
          <a:stretch/>
        </p:blipFill>
        <p:spPr>
          <a:xfrm>
            <a:off x="1741966" y="3016251"/>
            <a:ext cx="3343028" cy="691661"/>
          </a:xfrm>
          <a:prstGeom prst="rect">
            <a:avLst/>
          </a:prstGeom>
          <a:noFill/>
          <a:ln>
            <a:noFill/>
          </a:ln>
        </p:spPr>
      </p:pic>
      <p:pic>
        <p:nvPicPr>
          <p:cNvPr id="312" name="Google Shape;312;p9"/>
          <p:cNvPicPr preferRelativeResize="0"/>
          <p:nvPr/>
        </p:nvPicPr>
        <p:blipFill rotWithShape="1">
          <a:blip r:embed="rId6">
            <a:alphaModFix/>
          </a:blip>
          <a:srcRect b="0" l="0" r="0" t="0"/>
          <a:stretch/>
        </p:blipFill>
        <p:spPr>
          <a:xfrm>
            <a:off x="7236179" y="3519367"/>
            <a:ext cx="4574822" cy="782147"/>
          </a:xfrm>
          <a:prstGeom prst="rect">
            <a:avLst/>
          </a:prstGeom>
          <a:noFill/>
          <a:ln>
            <a:noFill/>
          </a:ln>
        </p:spPr>
      </p:pic>
      <p:sp>
        <p:nvSpPr>
          <p:cNvPr id="313" name="Google Shape;313;p9"/>
          <p:cNvSpPr txBox="1"/>
          <p:nvPr/>
        </p:nvSpPr>
        <p:spPr>
          <a:xfrm>
            <a:off x="6663155" y="2248150"/>
            <a:ext cx="5721000" cy="4066800"/>
          </a:xfrm>
          <a:prstGeom prst="rect">
            <a:avLst/>
          </a:prstGeom>
          <a:blipFill rotWithShape="1">
            <a:blip r:embed="rId7">
              <a:alphaModFix/>
            </a:blip>
            <a:stretch>
              <a:fillRect b="0" l="-1917" r="0" t="-26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14" name="Google Shape;314;p9"/>
          <p:cNvPicPr preferRelativeResize="0"/>
          <p:nvPr/>
        </p:nvPicPr>
        <p:blipFill rotWithShape="1">
          <a:blip r:embed="rId8">
            <a:alphaModFix/>
          </a:blip>
          <a:srcRect b="0" l="0" r="0" t="0"/>
          <a:stretch/>
        </p:blipFill>
        <p:spPr>
          <a:xfrm>
            <a:off x="7068682" y="5418262"/>
            <a:ext cx="3639378" cy="7821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Loss functions </a:t>
            </a:r>
            <a:endParaRPr/>
          </a:p>
        </p:txBody>
      </p:sp>
      <p:sp>
        <p:nvSpPr>
          <p:cNvPr id="321" name="Google Shape;321;p10"/>
          <p:cNvSpPr txBox="1"/>
          <p:nvPr>
            <p:ph idx="1" type="body"/>
          </p:nvPr>
        </p:nvSpPr>
        <p:spPr>
          <a:xfrm>
            <a:off x="480646" y="1825625"/>
            <a:ext cx="521676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1. Spatial Loss</a:t>
            </a:r>
            <a:endParaRPr/>
          </a:p>
          <a:p>
            <a:pPr indent="-64135" lvl="0" marL="228600" rtl="0" algn="l">
              <a:lnSpc>
                <a:spcPct val="70000"/>
              </a:lnSpc>
              <a:spcBef>
                <a:spcPts val="1000"/>
              </a:spcBef>
              <a:spcAft>
                <a:spcPts val="0"/>
              </a:spcAft>
              <a:buClr>
                <a:schemeClr val="dk1"/>
              </a:buClr>
              <a:buSzPts val="2590"/>
              <a:buNone/>
            </a:pPr>
            <a:r>
              <a:t/>
            </a:r>
            <a:endParaRPr sz="2590"/>
          </a:p>
          <a:p>
            <a:pPr indent="-64135" lvl="0" marL="228600" rtl="0" algn="l">
              <a:lnSpc>
                <a:spcPct val="70000"/>
              </a:lnSpc>
              <a:spcBef>
                <a:spcPts val="1000"/>
              </a:spcBef>
              <a:spcAft>
                <a:spcPts val="0"/>
              </a:spcAft>
              <a:buClr>
                <a:schemeClr val="dk1"/>
              </a:buClr>
              <a:buSzPts val="2590"/>
              <a:buNone/>
            </a:pPr>
            <a:r>
              <a:t/>
            </a:r>
            <a:endParaRPr sz="2590"/>
          </a:p>
          <a:p>
            <a:pPr indent="-228600" lvl="0" marL="228600" rtl="0" algn="l">
              <a:lnSpc>
                <a:spcPct val="70000"/>
              </a:lnSpc>
              <a:spcBef>
                <a:spcPts val="1000"/>
              </a:spcBef>
              <a:spcAft>
                <a:spcPts val="0"/>
              </a:spcAft>
              <a:buClr>
                <a:schemeClr val="dk1"/>
              </a:buClr>
              <a:buSzPts val="2590"/>
              <a:buChar char="•"/>
            </a:pPr>
            <a:r>
              <a:rPr lang="en-US" sz="2590"/>
              <a:t>2. Perceptual loss</a:t>
            </a:r>
            <a:endParaRPr/>
          </a:p>
          <a:p>
            <a:pPr indent="-228600" lvl="1" marL="685800" rtl="0" algn="l">
              <a:lnSpc>
                <a:spcPct val="70000"/>
              </a:lnSpc>
              <a:spcBef>
                <a:spcPts val="500"/>
              </a:spcBef>
              <a:spcAft>
                <a:spcPts val="0"/>
              </a:spcAft>
              <a:buClr>
                <a:schemeClr val="dk1"/>
              </a:buClr>
              <a:buSzPts val="2220"/>
              <a:buChar char="•"/>
            </a:pPr>
            <a:r>
              <a:rPr lang="en-US" sz="2220"/>
              <a:t>detailed outputs instead of smoothed mean values</a:t>
            </a:r>
            <a:endParaRPr/>
          </a:p>
          <a:p>
            <a:pPr indent="-228600" lvl="1" marL="685800" rtl="0" algn="l">
              <a:lnSpc>
                <a:spcPct val="70000"/>
              </a:lnSpc>
              <a:spcBef>
                <a:spcPts val="500"/>
              </a:spcBef>
              <a:spcAft>
                <a:spcPts val="0"/>
              </a:spcAft>
              <a:buClr>
                <a:schemeClr val="dk1"/>
              </a:buClr>
              <a:buSzPts val="2220"/>
              <a:buChar char="•"/>
            </a:pPr>
            <a:r>
              <a:rPr lang="en-US" sz="2220"/>
              <a:t>two images are similar &lt;- have similar activations in the latent space of a pre-trained network</a:t>
            </a:r>
            <a:endParaRPr/>
          </a:p>
          <a:p>
            <a:pPr indent="-87630" lvl="1" marL="685800" rtl="0" algn="l">
              <a:lnSpc>
                <a:spcPct val="70000"/>
              </a:lnSpc>
              <a:spcBef>
                <a:spcPts val="500"/>
              </a:spcBef>
              <a:spcAft>
                <a:spcPts val="0"/>
              </a:spcAft>
              <a:buClr>
                <a:schemeClr val="dk1"/>
              </a:buClr>
              <a:buSzPts val="2220"/>
              <a:buNone/>
            </a:pPr>
            <a:r>
              <a:t/>
            </a:r>
            <a:endParaRPr sz="2220"/>
          </a:p>
          <a:p>
            <a:pPr indent="-87630" lvl="1" marL="685800" rtl="0" algn="l">
              <a:lnSpc>
                <a:spcPct val="70000"/>
              </a:lnSpc>
              <a:spcBef>
                <a:spcPts val="500"/>
              </a:spcBef>
              <a:spcAft>
                <a:spcPts val="0"/>
              </a:spcAft>
              <a:buClr>
                <a:schemeClr val="dk1"/>
              </a:buClr>
              <a:buSzPts val="2220"/>
              <a:buNone/>
            </a:pPr>
            <a:r>
              <a:t/>
            </a:r>
            <a:endParaRPr sz="2220"/>
          </a:p>
          <a:p>
            <a:pPr indent="-87630" lvl="1" marL="685800" rtl="0" algn="l">
              <a:lnSpc>
                <a:spcPct val="70000"/>
              </a:lnSpc>
              <a:spcBef>
                <a:spcPts val="500"/>
              </a:spcBef>
              <a:spcAft>
                <a:spcPts val="0"/>
              </a:spcAft>
              <a:buClr>
                <a:schemeClr val="dk1"/>
              </a:buClr>
              <a:buSzPts val="2220"/>
              <a:buNone/>
            </a:pPr>
            <a:r>
              <a:t/>
            </a:r>
            <a:endParaRPr sz="2220"/>
          </a:p>
          <a:p>
            <a:pPr indent="-228600" lvl="1" marL="685800" rtl="0" algn="l">
              <a:lnSpc>
                <a:spcPct val="70000"/>
              </a:lnSpc>
              <a:spcBef>
                <a:spcPts val="500"/>
              </a:spcBef>
              <a:spcAft>
                <a:spcPts val="0"/>
              </a:spcAft>
              <a:buClr>
                <a:schemeClr val="dk1"/>
              </a:buClr>
              <a:buSzPts val="2220"/>
              <a:buChar char="•"/>
            </a:pPr>
            <a:r>
              <a:rPr lang="en-US" sz="2220"/>
              <a:t>VGG-19 can used on shaded images </a:t>
            </a:r>
            <a:endParaRPr sz="2220"/>
          </a:p>
        </p:txBody>
      </p:sp>
      <p:pic>
        <p:nvPicPr>
          <p:cNvPr id="322" name="Google Shape;322;p10"/>
          <p:cNvPicPr preferRelativeResize="0"/>
          <p:nvPr/>
        </p:nvPicPr>
        <p:blipFill rotWithShape="1">
          <a:blip r:embed="rId3">
            <a:alphaModFix/>
          </a:blip>
          <a:srcRect b="0" l="0" r="0" t="0"/>
          <a:stretch/>
        </p:blipFill>
        <p:spPr>
          <a:xfrm>
            <a:off x="1145931" y="2417151"/>
            <a:ext cx="4302490" cy="548787"/>
          </a:xfrm>
          <a:prstGeom prst="rect">
            <a:avLst/>
          </a:prstGeom>
          <a:noFill/>
          <a:ln>
            <a:noFill/>
          </a:ln>
        </p:spPr>
      </p:pic>
      <p:pic>
        <p:nvPicPr>
          <p:cNvPr id="323" name="Google Shape;323;p10"/>
          <p:cNvPicPr preferRelativeResize="0"/>
          <p:nvPr/>
        </p:nvPicPr>
        <p:blipFill rotWithShape="1">
          <a:blip r:embed="rId4">
            <a:alphaModFix/>
          </a:blip>
          <a:srcRect b="0" l="0" r="0" t="0"/>
          <a:stretch/>
        </p:blipFill>
        <p:spPr>
          <a:xfrm>
            <a:off x="1568896" y="4676965"/>
            <a:ext cx="3879525" cy="779151"/>
          </a:xfrm>
          <a:prstGeom prst="rect">
            <a:avLst/>
          </a:prstGeom>
          <a:noFill/>
          <a:ln>
            <a:noFill/>
          </a:ln>
        </p:spPr>
      </p:pic>
      <p:sp>
        <p:nvSpPr>
          <p:cNvPr id="324" name="Google Shape;324;p10"/>
          <p:cNvSpPr txBox="1"/>
          <p:nvPr/>
        </p:nvSpPr>
        <p:spPr>
          <a:xfrm>
            <a:off x="5852746" y="365124"/>
            <a:ext cx="5501054" cy="5965337"/>
          </a:xfrm>
          <a:prstGeom prst="rect">
            <a:avLst/>
          </a:prstGeom>
          <a:noFill/>
          <a:ln>
            <a:noFill/>
          </a:ln>
        </p:spPr>
        <p:txBody>
          <a:bodyPr anchorCtr="0" anchor="t" bIns="45700" lIns="91425" spcFirstLastPara="1" rIns="91425" wrap="square" tIns="45700">
            <a:normAutofit/>
          </a:bodyPr>
          <a:lstStyle/>
          <a:p>
            <a:pPr indent="-76200" lvl="1" marL="6858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5" name="Google Shape;325;p10"/>
          <p:cNvSpPr txBox="1"/>
          <p:nvPr/>
        </p:nvSpPr>
        <p:spPr>
          <a:xfrm>
            <a:off x="5697415" y="1301262"/>
            <a:ext cx="6013939" cy="5029197"/>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Differentiable Phong shading </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Gradient can flow from loss function to update weight of neural networks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VGG on other entries, input transformed first</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Arial"/>
                <a:ea typeface="Arial"/>
                <a:cs typeface="Arial"/>
                <a:sym typeface="Arial"/>
              </a:rPr>
              <a:t>3. temporal loss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 temporal L</a:t>
            </a:r>
            <a:r>
              <a:rPr b="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 loss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Penalize differences between current HR and previous warped one</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26" name="Google Shape;326;p10"/>
          <p:cNvPicPr preferRelativeResize="0"/>
          <p:nvPr/>
        </p:nvPicPr>
        <p:blipFill rotWithShape="1">
          <a:blip r:embed="rId5">
            <a:alphaModFix/>
          </a:blip>
          <a:srcRect b="0" l="0" r="0" t="0"/>
          <a:stretch/>
        </p:blipFill>
        <p:spPr>
          <a:xfrm>
            <a:off x="6691883" y="5066540"/>
            <a:ext cx="3615753" cy="7689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Loss function (cont’d)</a:t>
            </a:r>
            <a:endParaRPr/>
          </a:p>
        </p:txBody>
      </p:sp>
      <p:sp>
        <p:nvSpPr>
          <p:cNvPr id="332" name="Google Shape;332;p11"/>
          <p:cNvSpPr txBox="1"/>
          <p:nvPr>
            <p:ph idx="1" type="body"/>
          </p:nvPr>
        </p:nvSpPr>
        <p:spPr>
          <a:xfrm>
            <a:off x="697523" y="1825625"/>
            <a:ext cx="51054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4. Loss masking</a:t>
            </a:r>
            <a:endParaRPr/>
          </a:p>
          <a:p>
            <a:pPr indent="-228600" lvl="1" marL="685800" rtl="0" algn="l">
              <a:lnSpc>
                <a:spcPct val="90000"/>
              </a:lnSpc>
              <a:spcBef>
                <a:spcPts val="500"/>
              </a:spcBef>
              <a:spcAft>
                <a:spcPts val="0"/>
              </a:spcAft>
              <a:buClr>
                <a:schemeClr val="dk1"/>
              </a:buClr>
              <a:buSzPts val="2400"/>
              <a:buChar char="•"/>
            </a:pPr>
            <a:r>
              <a:rPr lang="en-US"/>
              <a:t> Pixels where the mask is -1 set to the background color</a:t>
            </a:r>
            <a:endParaRPr/>
          </a:p>
          <a:p>
            <a:pPr indent="-228600" lvl="1" marL="685800" rtl="0" algn="l">
              <a:lnSpc>
                <a:spcPct val="90000"/>
              </a:lnSpc>
              <a:spcBef>
                <a:spcPts val="500"/>
              </a:spcBef>
              <a:spcAft>
                <a:spcPts val="0"/>
              </a:spcAft>
              <a:buClr>
                <a:schemeClr val="dk1"/>
              </a:buClr>
              <a:buSzPts val="2400"/>
              <a:buChar char="•"/>
            </a:pPr>
            <a:r>
              <a:rPr lang="en-US"/>
              <a:t>Area are masked do not contribute to the final result </a:t>
            </a:r>
            <a:endParaRPr/>
          </a:p>
          <a:p>
            <a:pPr indent="-228600" lvl="1" marL="685800" rtl="0" algn="l">
              <a:lnSpc>
                <a:spcPct val="90000"/>
              </a:lnSpc>
              <a:spcBef>
                <a:spcPts val="500"/>
              </a:spcBef>
              <a:spcAft>
                <a:spcPts val="0"/>
              </a:spcAft>
              <a:buClr>
                <a:schemeClr val="dk1"/>
              </a:buClr>
              <a:buSzPts val="2400"/>
              <a:buChar char="•"/>
            </a:pPr>
            <a:r>
              <a:rPr lang="en-US"/>
              <a:t>crucial step simplifies the network’s task: network do not need to match masked areas</a:t>
            </a:r>
            <a:endParaRPr/>
          </a:p>
          <a:p>
            <a:pPr indent="-76200" lvl="1" marL="685800" rtl="0" algn="l">
              <a:lnSpc>
                <a:spcPct val="90000"/>
              </a:lnSpc>
              <a:spcBef>
                <a:spcPts val="500"/>
              </a:spcBef>
              <a:spcAft>
                <a:spcPts val="0"/>
              </a:spcAft>
              <a:buClr>
                <a:schemeClr val="dk1"/>
              </a:buClr>
              <a:buSzPts val="2400"/>
              <a:buNone/>
            </a:pPr>
            <a:r>
              <a:t/>
            </a:r>
            <a:endParaRPr/>
          </a:p>
        </p:txBody>
      </p:sp>
      <p:sp>
        <p:nvSpPr>
          <p:cNvPr id="333" name="Google Shape;333;p11"/>
          <p:cNvSpPr txBox="1"/>
          <p:nvPr/>
        </p:nvSpPr>
        <p:spPr>
          <a:xfrm>
            <a:off x="6096000" y="641593"/>
            <a:ext cx="5105400" cy="5184775"/>
          </a:xfrm>
          <a:prstGeom prst="rect">
            <a:avLst/>
          </a:prstGeom>
          <a:blipFill rotWithShape="1">
            <a:blip r:embed="rId3">
              <a:alphaModFix/>
            </a:blip>
            <a:stretch>
              <a:fillRect b="0" l="-2147" r="0" t="-21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34" name="Google Shape;334;p11"/>
          <p:cNvPicPr preferRelativeResize="0"/>
          <p:nvPr/>
        </p:nvPicPr>
        <p:blipFill rotWithShape="1">
          <a:blip r:embed="rId4">
            <a:alphaModFix/>
          </a:blip>
          <a:srcRect b="0" l="0" r="0" t="0"/>
          <a:stretch/>
        </p:blipFill>
        <p:spPr>
          <a:xfrm>
            <a:off x="6419849" y="3801268"/>
            <a:ext cx="4625935" cy="571439"/>
          </a:xfrm>
          <a:prstGeom prst="rect">
            <a:avLst/>
          </a:prstGeom>
          <a:noFill/>
          <a:ln>
            <a:noFill/>
          </a:ln>
        </p:spPr>
      </p:pic>
      <p:pic>
        <p:nvPicPr>
          <p:cNvPr id="335" name="Google Shape;335;p11"/>
          <p:cNvPicPr preferRelativeResize="0"/>
          <p:nvPr/>
        </p:nvPicPr>
        <p:blipFill rotWithShape="1">
          <a:blip r:embed="rId5">
            <a:alphaModFix/>
          </a:blip>
          <a:srcRect b="0" l="0" r="0" t="0"/>
          <a:stretch/>
        </p:blipFill>
        <p:spPr>
          <a:xfrm>
            <a:off x="6641714" y="4481877"/>
            <a:ext cx="3020458" cy="5714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Network architecture</a:t>
            </a:r>
            <a:endParaRPr/>
          </a:p>
        </p:txBody>
      </p:sp>
      <p:sp>
        <p:nvSpPr>
          <p:cNvPr id="342" name="Google Shape;342;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fully convolutional frame-recurrent neural network (FRVSR-Net) consisting of a series of residual blocks</a:t>
            </a:r>
            <a:endParaRPr/>
          </a:p>
        </p:txBody>
      </p:sp>
      <p:pic>
        <p:nvPicPr>
          <p:cNvPr id="343" name="Google Shape;343;p12"/>
          <p:cNvPicPr preferRelativeResize="0"/>
          <p:nvPr/>
        </p:nvPicPr>
        <p:blipFill rotWithShape="1">
          <a:blip r:embed="rId3">
            <a:alphaModFix/>
          </a:blip>
          <a:srcRect b="0" l="0" r="0" t="0"/>
          <a:stretch/>
        </p:blipFill>
        <p:spPr>
          <a:xfrm>
            <a:off x="789045" y="2848341"/>
            <a:ext cx="10564755" cy="3001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7d8c1c9a56_0_19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03" name="Google Shape;103;g7d8c1c9a56_0_199"/>
          <p:cNvSpPr txBox="1"/>
          <p:nvPr>
            <p:ph idx="1" type="body"/>
          </p:nvPr>
        </p:nvSpPr>
        <p:spPr>
          <a:xfrm>
            <a:off x="838200" y="1690825"/>
            <a:ext cx="10515600" cy="4931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a:t>Deep learning for Scientific visualization</a:t>
            </a:r>
            <a:endParaRPr/>
          </a:p>
          <a:p>
            <a:pPr indent="-381000" lvl="1" marL="914400" rtl="0" algn="l">
              <a:lnSpc>
                <a:spcPct val="100000"/>
              </a:lnSpc>
              <a:spcBef>
                <a:spcPts val="0"/>
              </a:spcBef>
              <a:spcAft>
                <a:spcPts val="0"/>
              </a:spcAft>
              <a:buSzPts val="2400"/>
              <a:buChar char="○"/>
            </a:pPr>
            <a:r>
              <a:rPr lang="en-US">
                <a:solidFill>
                  <a:srgbClr val="222222"/>
                </a:solidFill>
                <a:highlight>
                  <a:srgbClr val="FFFFFF"/>
                </a:highlight>
              </a:rPr>
              <a:t>representing raw data output as images</a:t>
            </a:r>
            <a:endParaRPr>
              <a:solidFill>
                <a:srgbClr val="222222"/>
              </a:solidFill>
              <a:highlight>
                <a:srgbClr val="FFFFFF"/>
              </a:highlight>
            </a:endParaRPr>
          </a:p>
          <a:p>
            <a:pPr indent="0" lvl="0" marL="0" rtl="0" algn="l">
              <a:lnSpc>
                <a:spcPct val="100000"/>
              </a:lnSpc>
              <a:spcBef>
                <a:spcPts val="0"/>
              </a:spcBef>
              <a:spcAft>
                <a:spcPts val="0"/>
              </a:spcAft>
              <a:buNone/>
            </a:pPr>
            <a:r>
              <a:t/>
            </a:r>
            <a:endParaRPr sz="600">
              <a:solidFill>
                <a:srgbClr val="222222"/>
              </a:solidFill>
              <a:highlight>
                <a:srgbClr val="FFFFFF"/>
              </a:highlight>
            </a:endParaRPr>
          </a:p>
          <a:p>
            <a:pPr indent="0" lvl="0" marL="0" rtl="0" algn="l">
              <a:spcBef>
                <a:spcPts val="1000"/>
              </a:spcBef>
              <a:spcAft>
                <a:spcPts val="0"/>
              </a:spcAft>
              <a:buNone/>
            </a:pPr>
            <a:r>
              <a:t/>
            </a:r>
            <a:endParaRPr b="1"/>
          </a:p>
          <a:p>
            <a:pPr indent="0" lvl="0" marL="0" rtl="0" algn="l">
              <a:spcBef>
                <a:spcPts val="1000"/>
              </a:spcBef>
              <a:spcAft>
                <a:spcPts val="0"/>
              </a:spcAft>
              <a:buNone/>
            </a:pPr>
            <a:r>
              <a:rPr b="1" lang="en-US"/>
              <a:t>topic: </a:t>
            </a:r>
            <a:r>
              <a:rPr b="1" lang="en-US"/>
              <a:t>Generative models used in scientific visualization</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Training data</a:t>
            </a:r>
            <a:endParaRPr/>
          </a:p>
        </p:txBody>
      </p:sp>
      <p:sp>
        <p:nvSpPr>
          <p:cNvPr id="350" name="Google Shape;350;p13"/>
          <p:cNvSpPr txBox="1"/>
          <p:nvPr>
            <p:ph idx="1" type="body"/>
          </p:nvPr>
        </p:nvSpPr>
        <p:spPr>
          <a:xfrm>
            <a:off x="838200" y="1825625"/>
            <a:ext cx="482404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590"/>
              <a:buChar char="•"/>
            </a:pPr>
            <a:r>
              <a:rPr lang="en-US" sz="2590"/>
              <a:t>images of isosurfaces from different timesteps and multi-resolution versions of the Ejecta dataset.</a:t>
            </a:r>
            <a:endParaRPr/>
          </a:p>
          <a:p>
            <a:pPr indent="-228600" lvl="0" marL="228600" rtl="0" algn="l">
              <a:lnSpc>
                <a:spcPct val="80000"/>
              </a:lnSpc>
              <a:spcBef>
                <a:spcPts val="1000"/>
              </a:spcBef>
              <a:spcAft>
                <a:spcPts val="0"/>
              </a:spcAft>
              <a:buClr>
                <a:schemeClr val="dk1"/>
              </a:buClr>
              <a:buSzPts val="2590"/>
              <a:buChar char="•"/>
            </a:pPr>
            <a:r>
              <a:rPr lang="en-US" sz="2590"/>
              <a:t>render 500 sequences, each consisting of 10 frames</a:t>
            </a:r>
            <a:endParaRPr/>
          </a:p>
          <a:p>
            <a:pPr indent="-228600" lvl="1" marL="685800" rtl="0" algn="l">
              <a:lnSpc>
                <a:spcPct val="80000"/>
              </a:lnSpc>
              <a:spcBef>
                <a:spcPts val="500"/>
              </a:spcBef>
              <a:spcAft>
                <a:spcPts val="0"/>
              </a:spcAft>
              <a:buClr>
                <a:schemeClr val="dk1"/>
              </a:buClr>
              <a:buSzPts val="2220"/>
              <a:buChar char="•"/>
            </a:pPr>
            <a:r>
              <a:rPr lang="en-US" sz="2220"/>
              <a:t>Each sequence, random select start and end viewpoints </a:t>
            </a:r>
            <a:endParaRPr/>
          </a:p>
          <a:p>
            <a:pPr indent="-228600" lvl="1" marL="685800" rtl="0" algn="l">
              <a:lnSpc>
                <a:spcPct val="80000"/>
              </a:lnSpc>
              <a:spcBef>
                <a:spcPts val="500"/>
              </a:spcBef>
              <a:spcAft>
                <a:spcPts val="0"/>
              </a:spcAft>
              <a:buClr>
                <a:schemeClr val="dk1"/>
              </a:buClr>
              <a:buSzPts val="2220"/>
              <a:buChar char="•"/>
            </a:pPr>
            <a:r>
              <a:rPr lang="en-US" sz="2220"/>
              <a:t>Construct a smooth view path </a:t>
            </a:r>
            <a:endParaRPr/>
          </a:p>
          <a:p>
            <a:pPr indent="-228600" lvl="1" marL="685800" rtl="0" algn="l">
              <a:lnSpc>
                <a:spcPct val="80000"/>
              </a:lnSpc>
              <a:spcBef>
                <a:spcPts val="500"/>
              </a:spcBef>
              <a:spcAft>
                <a:spcPts val="0"/>
              </a:spcAft>
              <a:buClr>
                <a:schemeClr val="dk1"/>
              </a:buClr>
              <a:buSzPts val="2220"/>
              <a:buChar char="•"/>
            </a:pPr>
            <a:r>
              <a:rPr lang="en-US" sz="2220"/>
              <a:t>Get resolution 128x128</a:t>
            </a:r>
            <a:endParaRPr/>
          </a:p>
          <a:p>
            <a:pPr indent="-228600" lvl="0" marL="228600" rtl="0" algn="l">
              <a:lnSpc>
                <a:spcPct val="80000"/>
              </a:lnSpc>
              <a:spcBef>
                <a:spcPts val="1000"/>
              </a:spcBef>
              <a:spcAft>
                <a:spcPts val="0"/>
              </a:spcAft>
              <a:buClr>
                <a:schemeClr val="dk1"/>
              </a:buClr>
              <a:buSzPts val="2590"/>
              <a:buChar char="•"/>
            </a:pPr>
            <a:r>
              <a:rPr lang="en-US" sz="2590"/>
              <a:t>Crop sub-regions of 32x32</a:t>
            </a:r>
            <a:endParaRPr/>
          </a:p>
          <a:p>
            <a:pPr indent="-228600" lvl="1" marL="685800" rtl="0" algn="l">
              <a:lnSpc>
                <a:spcPct val="80000"/>
              </a:lnSpc>
              <a:spcBef>
                <a:spcPts val="500"/>
              </a:spcBef>
              <a:spcAft>
                <a:spcPts val="0"/>
              </a:spcAft>
              <a:buClr>
                <a:schemeClr val="dk1"/>
              </a:buClr>
              <a:buSzPts val="2220"/>
              <a:buChar char="•"/>
            </a:pPr>
            <a:r>
              <a:rPr lang="en-US" sz="2220"/>
              <a:t>R: benefit batch processing  </a:t>
            </a:r>
            <a:endParaRPr/>
          </a:p>
          <a:p>
            <a:pPr indent="0" lvl="1" marL="457200" rtl="0" algn="l">
              <a:lnSpc>
                <a:spcPct val="80000"/>
              </a:lnSpc>
              <a:spcBef>
                <a:spcPts val="500"/>
              </a:spcBef>
              <a:spcAft>
                <a:spcPts val="0"/>
              </a:spcAft>
              <a:buClr>
                <a:schemeClr val="dk1"/>
              </a:buClr>
              <a:buSzPts val="2220"/>
              <a:buNone/>
            </a:pPr>
            <a:r>
              <a:t/>
            </a:r>
            <a:endParaRPr sz="2220"/>
          </a:p>
        </p:txBody>
      </p:sp>
      <p:pic>
        <p:nvPicPr>
          <p:cNvPr id="351" name="Google Shape;351;p13"/>
          <p:cNvPicPr preferRelativeResize="0"/>
          <p:nvPr/>
        </p:nvPicPr>
        <p:blipFill rotWithShape="1">
          <a:blip r:embed="rId3">
            <a:alphaModFix/>
          </a:blip>
          <a:srcRect b="0" l="0" r="0" t="0"/>
          <a:stretch/>
        </p:blipFill>
        <p:spPr>
          <a:xfrm>
            <a:off x="6096000" y="187569"/>
            <a:ext cx="4724400" cy="2695575"/>
          </a:xfrm>
          <a:prstGeom prst="rect">
            <a:avLst/>
          </a:prstGeom>
          <a:noFill/>
          <a:ln>
            <a:noFill/>
          </a:ln>
        </p:spPr>
      </p:pic>
      <p:sp>
        <p:nvSpPr>
          <p:cNvPr id="352" name="Google Shape;352;p13"/>
          <p:cNvSpPr txBox="1"/>
          <p:nvPr/>
        </p:nvSpPr>
        <p:spPr>
          <a:xfrm>
            <a:off x="6096000" y="3329354"/>
            <a:ext cx="4824046" cy="383234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Both LR&amp;HR image directed generated by raycaster</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Arial"/>
                <a:ea typeface="Arial"/>
                <a:cs typeface="Arial"/>
                <a:sym typeface="Arial"/>
              </a:rPr>
              <a:t>Initialize previous frame of 1</a:t>
            </a:r>
            <a:r>
              <a:rPr baseline="30000" lang="en-US" sz="2800">
                <a:solidFill>
                  <a:schemeClr val="dk1"/>
                </a:solidFill>
                <a:latin typeface="Arial"/>
                <a:ea typeface="Arial"/>
                <a:cs typeface="Arial"/>
                <a:sym typeface="Arial"/>
              </a:rPr>
              <a:t>st</a:t>
            </a:r>
            <a:r>
              <a:rPr lang="en-US" sz="2800">
                <a:solidFill>
                  <a:schemeClr val="dk1"/>
                </a:solidFill>
                <a:latin typeface="Arial"/>
                <a:ea typeface="Arial"/>
                <a:cs typeface="Arial"/>
                <a:sym typeface="Arial"/>
              </a:rPr>
              <a:t> frame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Zeroing all entries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Loss Function Characteristics</a:t>
            </a:r>
            <a:endParaRPr/>
          </a:p>
        </p:txBody>
      </p:sp>
      <p:sp>
        <p:nvSpPr>
          <p:cNvPr id="359" name="Google Shape;35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geometric surface properties &gt; color images </a:t>
            </a:r>
            <a:endParaRPr/>
          </a:p>
        </p:txBody>
      </p:sp>
      <p:pic>
        <p:nvPicPr>
          <p:cNvPr id="360" name="Google Shape;360;p14"/>
          <p:cNvPicPr preferRelativeResize="0"/>
          <p:nvPr/>
        </p:nvPicPr>
        <p:blipFill rotWithShape="1">
          <a:blip r:embed="rId3">
            <a:alphaModFix/>
          </a:blip>
          <a:srcRect b="0" l="0" r="0" t="0"/>
          <a:stretch/>
        </p:blipFill>
        <p:spPr>
          <a:xfrm>
            <a:off x="672088" y="2442123"/>
            <a:ext cx="10847824" cy="2312011"/>
          </a:xfrm>
          <a:prstGeom prst="rect">
            <a:avLst/>
          </a:prstGeom>
          <a:noFill/>
          <a:ln>
            <a:noFill/>
          </a:ln>
        </p:spPr>
      </p:pic>
      <p:sp>
        <p:nvSpPr>
          <p:cNvPr id="361" name="Google Shape;361;p14"/>
          <p:cNvSpPr txBox="1"/>
          <p:nvPr/>
        </p:nvSpPr>
        <p:spPr>
          <a:xfrm>
            <a:off x="1157476" y="4919250"/>
            <a:ext cx="8243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(a)(c) super-</a:t>
            </a:r>
            <a:r>
              <a:rPr lang="en-US" sz="1800">
                <a:solidFill>
                  <a:schemeClr val="dk1"/>
                </a:solidFill>
              </a:rPr>
              <a:t>resolution</a:t>
            </a:r>
            <a:r>
              <a:rPr lang="en-US" sz="1800">
                <a:solidFill>
                  <a:schemeClr val="dk1"/>
                </a:solidFill>
                <a:latin typeface="Arial"/>
                <a:ea typeface="Arial"/>
                <a:cs typeface="Arial"/>
                <a:sym typeface="Arial"/>
              </a:rPr>
              <a:t> on depth and normal maps with screen-shading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(b)(d) super-</a:t>
            </a:r>
            <a:r>
              <a:rPr lang="en-US" sz="1800">
                <a:solidFill>
                  <a:schemeClr val="dk1"/>
                </a:solidFill>
              </a:rPr>
              <a:t>resolution</a:t>
            </a:r>
            <a:r>
              <a:rPr lang="en-US" sz="1800">
                <a:solidFill>
                  <a:schemeClr val="dk1"/>
                </a:solidFill>
                <a:latin typeface="Arial"/>
                <a:ea typeface="Arial"/>
                <a:cs typeface="Arial"/>
                <a:sym typeface="Arial"/>
              </a:rPr>
              <a:t> on color images</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Loss Function Characteristics</a:t>
            </a:r>
            <a:endParaRPr/>
          </a:p>
        </p:txBody>
      </p:sp>
      <p:pic>
        <p:nvPicPr>
          <p:cNvPr id="368" name="Google Shape;368;p15"/>
          <p:cNvPicPr preferRelativeResize="0"/>
          <p:nvPr>
            <p:ph idx="1" type="body"/>
          </p:nvPr>
        </p:nvPicPr>
        <p:blipFill rotWithShape="1">
          <a:blip r:embed="rId3">
            <a:alphaModFix/>
          </a:blip>
          <a:srcRect b="0" l="0" r="0" t="0"/>
          <a:stretch/>
        </p:blipFill>
        <p:spPr>
          <a:xfrm>
            <a:off x="0" y="2135492"/>
            <a:ext cx="6541756" cy="2799923"/>
          </a:xfrm>
          <a:prstGeom prst="rect">
            <a:avLst/>
          </a:prstGeom>
          <a:noFill/>
          <a:ln>
            <a:noFill/>
          </a:ln>
        </p:spPr>
      </p:pic>
      <p:pic>
        <p:nvPicPr>
          <p:cNvPr id="369" name="Google Shape;369;p15"/>
          <p:cNvPicPr preferRelativeResize="0"/>
          <p:nvPr/>
        </p:nvPicPr>
        <p:blipFill rotWithShape="1">
          <a:blip r:embed="rId4">
            <a:alphaModFix/>
          </a:blip>
          <a:srcRect b="0" l="0" r="0" t="0"/>
          <a:stretch/>
        </p:blipFill>
        <p:spPr>
          <a:xfrm>
            <a:off x="6556159" y="2135492"/>
            <a:ext cx="5635841" cy="34920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7d9ed8d06c_2_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76" name="Google Shape;376;g7d9ed8d06c_2_3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Loss functions like perceptual loss or GAN loss which works in other problems are not generating good results in the paper. Why do you think this happens? What is a good way to choose loss function?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16"/>
          <p:cNvSpPr txBox="1"/>
          <p:nvPr>
            <p:ph type="title"/>
          </p:nvPr>
        </p:nvSpPr>
        <p:spPr>
          <a:xfrm>
            <a:off x="831850" y="1709738"/>
            <a:ext cx="10515600" cy="285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Arial"/>
              <a:buNone/>
            </a:pPr>
            <a:r>
              <a:rPr lang="en-US" sz="3959"/>
              <a:t>Qualitative Evaluation</a:t>
            </a:r>
            <a:endParaRPr sz="2880"/>
          </a:p>
        </p:txBody>
      </p:sp>
      <p:sp>
        <p:nvSpPr>
          <p:cNvPr id="382" name="Google Shape;382;p16"/>
          <p:cNvSpPr txBox="1"/>
          <p:nvPr>
            <p:ph idx="1" type="body"/>
          </p:nvPr>
        </p:nvSpPr>
        <p:spPr>
          <a:xfrm>
            <a:off x="831850" y="4589463"/>
            <a:ext cx="10515600" cy="150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Quantitative Evaluation</a:t>
            </a:r>
            <a:endParaRPr/>
          </a:p>
        </p:txBody>
      </p:sp>
      <p:sp>
        <p:nvSpPr>
          <p:cNvPr id="389" name="Google Shape;389;p17"/>
          <p:cNvSpPr txBox="1"/>
          <p:nvPr>
            <p:ph idx="1" type="body"/>
          </p:nvPr>
        </p:nvSpPr>
        <p:spPr>
          <a:xfrm>
            <a:off x="548833" y="1845598"/>
            <a:ext cx="563204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peak signal-to-noise ratio (PSNR)</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Structural similarity index (SSIM)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90" name="Google Shape;390;p17"/>
          <p:cNvPicPr preferRelativeResize="0"/>
          <p:nvPr/>
        </p:nvPicPr>
        <p:blipFill rotWithShape="1">
          <a:blip r:embed="rId3">
            <a:alphaModFix/>
          </a:blip>
          <a:srcRect b="0" l="0" r="0" t="0"/>
          <a:stretch/>
        </p:blipFill>
        <p:spPr>
          <a:xfrm>
            <a:off x="838200" y="2738794"/>
            <a:ext cx="4557651" cy="596096"/>
          </a:xfrm>
          <a:prstGeom prst="rect">
            <a:avLst/>
          </a:prstGeom>
          <a:noFill/>
          <a:ln>
            <a:noFill/>
          </a:ln>
        </p:spPr>
      </p:pic>
      <p:pic>
        <p:nvPicPr>
          <p:cNvPr id="391" name="Google Shape;391;p17"/>
          <p:cNvPicPr preferRelativeResize="0"/>
          <p:nvPr/>
        </p:nvPicPr>
        <p:blipFill rotWithShape="1">
          <a:blip r:embed="rId4">
            <a:alphaModFix/>
          </a:blip>
          <a:srcRect b="0" l="0" r="0" t="0"/>
          <a:stretch/>
        </p:blipFill>
        <p:spPr>
          <a:xfrm>
            <a:off x="721554" y="4182124"/>
            <a:ext cx="5884628" cy="908553"/>
          </a:xfrm>
          <a:prstGeom prst="rect">
            <a:avLst/>
          </a:prstGeom>
          <a:noFill/>
          <a:ln>
            <a:noFill/>
          </a:ln>
        </p:spPr>
      </p:pic>
      <p:sp>
        <p:nvSpPr>
          <p:cNvPr id="392" name="Google Shape;392;p17"/>
          <p:cNvSpPr txBox="1"/>
          <p:nvPr/>
        </p:nvSpPr>
        <p:spPr>
          <a:xfrm>
            <a:off x="721550" y="5143500"/>
            <a:ext cx="50262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SSIM range [0,1], higher means </a:t>
            </a:r>
            <a:r>
              <a:rPr lang="en-US" sz="1800"/>
              <a:t>similar</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g7d90940ca3_0_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L1 Loss as Loss function</a:t>
            </a:r>
            <a:endParaRPr/>
          </a:p>
        </p:txBody>
      </p:sp>
      <p:sp>
        <p:nvSpPr>
          <p:cNvPr id="399" name="Google Shape;399;g7d90940ca3_0_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400" name="Google Shape;400;g7d90940ca3_0_3"/>
          <p:cNvPicPr preferRelativeResize="0"/>
          <p:nvPr/>
        </p:nvPicPr>
        <p:blipFill rotWithShape="1">
          <a:blip r:embed="rId3">
            <a:alphaModFix/>
          </a:blip>
          <a:srcRect b="0" l="0" r="0" t="0"/>
          <a:stretch/>
        </p:blipFill>
        <p:spPr>
          <a:xfrm>
            <a:off x="838200" y="1508388"/>
            <a:ext cx="8807400" cy="498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t>Quantitative Evaluation (Effect of Dataset)</a:t>
            </a:r>
            <a:endParaRPr sz="3600"/>
          </a:p>
        </p:txBody>
      </p:sp>
      <p:sp>
        <p:nvSpPr>
          <p:cNvPr id="407" name="Google Shape;40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08" name="Google Shape;408;p18"/>
          <p:cNvPicPr preferRelativeResize="0"/>
          <p:nvPr/>
        </p:nvPicPr>
        <p:blipFill>
          <a:blip r:embed="rId3">
            <a:alphaModFix/>
          </a:blip>
          <a:stretch>
            <a:fillRect/>
          </a:stretch>
        </p:blipFill>
        <p:spPr>
          <a:xfrm>
            <a:off x="838188" y="4477738"/>
            <a:ext cx="6810375" cy="1590675"/>
          </a:xfrm>
          <a:prstGeom prst="rect">
            <a:avLst/>
          </a:prstGeom>
          <a:noFill/>
          <a:ln>
            <a:noFill/>
          </a:ln>
        </p:spPr>
      </p:pic>
      <p:pic>
        <p:nvPicPr>
          <p:cNvPr id="409" name="Google Shape;409;p18"/>
          <p:cNvPicPr preferRelativeResize="0"/>
          <p:nvPr/>
        </p:nvPicPr>
        <p:blipFill>
          <a:blip r:embed="rId4">
            <a:alphaModFix/>
          </a:blip>
          <a:stretch>
            <a:fillRect/>
          </a:stretch>
        </p:blipFill>
        <p:spPr>
          <a:xfrm>
            <a:off x="877663" y="2514738"/>
            <a:ext cx="6810375" cy="1704975"/>
          </a:xfrm>
          <a:prstGeom prst="rect">
            <a:avLst/>
          </a:prstGeom>
          <a:noFill/>
          <a:ln>
            <a:noFill/>
          </a:ln>
        </p:spPr>
      </p:pic>
      <p:sp>
        <p:nvSpPr>
          <p:cNvPr id="410" name="Google Shape;410;p18"/>
          <p:cNvSpPr txBox="1"/>
          <p:nvPr/>
        </p:nvSpPr>
        <p:spPr>
          <a:xfrm>
            <a:off x="7923700" y="3779350"/>
            <a:ext cx="234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Trained on other data set</a:t>
            </a:r>
            <a:endParaRPr/>
          </a:p>
        </p:txBody>
      </p:sp>
      <p:sp>
        <p:nvSpPr>
          <p:cNvPr id="411" name="Google Shape;411;p18"/>
          <p:cNvSpPr txBox="1"/>
          <p:nvPr/>
        </p:nvSpPr>
        <p:spPr>
          <a:xfrm>
            <a:off x="7923700" y="3444025"/>
            <a:ext cx="2763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Trained on the same data set</a:t>
            </a:r>
            <a:endParaRPr/>
          </a:p>
        </p:txBody>
      </p:sp>
      <p:sp>
        <p:nvSpPr>
          <p:cNvPr id="412" name="Google Shape;412;p18"/>
          <p:cNvSpPr txBox="1"/>
          <p:nvPr/>
        </p:nvSpPr>
        <p:spPr>
          <a:xfrm>
            <a:off x="7923700" y="5599400"/>
            <a:ext cx="234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Trained on other data set</a:t>
            </a:r>
            <a:endParaRPr/>
          </a:p>
        </p:txBody>
      </p:sp>
      <p:sp>
        <p:nvSpPr>
          <p:cNvPr id="413" name="Google Shape;413;p18"/>
          <p:cNvSpPr txBox="1"/>
          <p:nvPr/>
        </p:nvSpPr>
        <p:spPr>
          <a:xfrm>
            <a:off x="7923700" y="5293650"/>
            <a:ext cx="2763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Trained on the same data set</a:t>
            </a:r>
            <a:endParaRPr/>
          </a:p>
        </p:txBody>
      </p:sp>
      <p:sp>
        <p:nvSpPr>
          <p:cNvPr id="414" name="Google Shape;414;p18"/>
          <p:cNvSpPr txBox="1"/>
          <p:nvPr/>
        </p:nvSpPr>
        <p:spPr>
          <a:xfrm>
            <a:off x="4697000" y="2256700"/>
            <a:ext cx="759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PSNR</a:t>
            </a:r>
            <a:endParaRPr/>
          </a:p>
        </p:txBody>
      </p:sp>
      <p:sp>
        <p:nvSpPr>
          <p:cNvPr id="415" name="Google Shape;415;p18"/>
          <p:cNvSpPr txBox="1"/>
          <p:nvPr/>
        </p:nvSpPr>
        <p:spPr>
          <a:xfrm>
            <a:off x="4697000" y="4250950"/>
            <a:ext cx="759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SSIM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Quantitative Evaluation (AO)</a:t>
            </a:r>
            <a:endParaRPr/>
          </a:p>
        </p:txBody>
      </p:sp>
      <p:pic>
        <p:nvPicPr>
          <p:cNvPr id="421" name="Google Shape;421;p19"/>
          <p:cNvPicPr preferRelativeResize="0"/>
          <p:nvPr/>
        </p:nvPicPr>
        <p:blipFill>
          <a:blip r:embed="rId3">
            <a:alphaModFix/>
          </a:blip>
          <a:stretch>
            <a:fillRect/>
          </a:stretch>
        </p:blipFill>
        <p:spPr>
          <a:xfrm>
            <a:off x="971400" y="1971663"/>
            <a:ext cx="5324475" cy="2914650"/>
          </a:xfrm>
          <a:prstGeom prst="rect">
            <a:avLst/>
          </a:prstGeom>
          <a:noFill/>
          <a:ln>
            <a:noFill/>
          </a:ln>
        </p:spPr>
      </p:pic>
      <p:pic>
        <p:nvPicPr>
          <p:cNvPr id="422" name="Google Shape;422;p19"/>
          <p:cNvPicPr preferRelativeResize="0"/>
          <p:nvPr/>
        </p:nvPicPr>
        <p:blipFill>
          <a:blip r:embed="rId4">
            <a:alphaModFix/>
          </a:blip>
          <a:stretch>
            <a:fillRect/>
          </a:stretch>
        </p:blipFill>
        <p:spPr>
          <a:xfrm>
            <a:off x="6546950" y="1947850"/>
            <a:ext cx="5248275" cy="2962275"/>
          </a:xfrm>
          <a:prstGeom prst="rect">
            <a:avLst/>
          </a:prstGeom>
          <a:noFill/>
          <a:ln>
            <a:noFill/>
          </a:ln>
        </p:spPr>
      </p:pic>
      <p:sp>
        <p:nvSpPr>
          <p:cNvPr id="423" name="Google Shape;423;p19"/>
          <p:cNvSpPr txBox="1"/>
          <p:nvPr/>
        </p:nvSpPr>
        <p:spPr>
          <a:xfrm>
            <a:off x="108550" y="2624800"/>
            <a:ext cx="862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Clouds</a:t>
            </a:r>
            <a:endParaRPr/>
          </a:p>
        </p:txBody>
      </p:sp>
      <p:sp>
        <p:nvSpPr>
          <p:cNvPr id="424" name="Google Shape;424;p19"/>
          <p:cNvSpPr txBox="1"/>
          <p:nvPr/>
        </p:nvSpPr>
        <p:spPr>
          <a:xfrm>
            <a:off x="155350" y="3933900"/>
            <a:ext cx="7692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Ejecta</a:t>
            </a:r>
            <a:endParaRPr/>
          </a:p>
        </p:txBody>
      </p:sp>
      <p:sp>
        <p:nvSpPr>
          <p:cNvPr id="425" name="Google Shape;425;p19"/>
          <p:cNvSpPr txBox="1"/>
          <p:nvPr/>
        </p:nvSpPr>
        <p:spPr>
          <a:xfrm>
            <a:off x="-7700" y="1381475"/>
            <a:ext cx="10953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 Datasets</a:t>
            </a:r>
            <a:endParaRPr/>
          </a:p>
        </p:txBody>
      </p:sp>
      <p:sp>
        <p:nvSpPr>
          <p:cNvPr id="426" name="Google Shape;426;p19"/>
          <p:cNvSpPr txBox="1"/>
          <p:nvPr/>
        </p:nvSpPr>
        <p:spPr>
          <a:xfrm>
            <a:off x="3157650" y="1401200"/>
            <a:ext cx="12039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PSNR</a:t>
            </a:r>
            <a:endParaRPr/>
          </a:p>
        </p:txBody>
      </p:sp>
      <p:sp>
        <p:nvSpPr>
          <p:cNvPr id="427" name="Google Shape;427;p19"/>
          <p:cNvSpPr txBox="1"/>
          <p:nvPr/>
        </p:nvSpPr>
        <p:spPr>
          <a:xfrm>
            <a:off x="8525625" y="1411100"/>
            <a:ext cx="759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SSIM</a:t>
            </a:r>
            <a:endParaRPr/>
          </a:p>
        </p:txBody>
      </p:sp>
      <p:sp>
        <p:nvSpPr>
          <p:cNvPr id="428" name="Google Shape;428;p19"/>
          <p:cNvSpPr txBox="1"/>
          <p:nvPr/>
        </p:nvSpPr>
        <p:spPr>
          <a:xfrm>
            <a:off x="838200" y="5483525"/>
            <a:ext cx="110262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Question: We can see that error increases when we add AO effect. In possible application of this work, is it beneficial to have estimated AO effect in sacrifice of precision?</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2" name="Shape 432"/>
        <p:cNvGrpSpPr/>
        <p:nvPr/>
      </p:nvGrpSpPr>
      <p:grpSpPr>
        <a:xfrm>
          <a:off x="0" y="0"/>
          <a:ext cx="0" cy="0"/>
          <a:chOff x="0" y="0"/>
          <a:chExt cx="0" cy="0"/>
        </a:xfrm>
      </p:grpSpPr>
      <p:sp>
        <p:nvSpPr>
          <p:cNvPr id="433" name="Google Shape;43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Evaluation</a:t>
            </a:r>
            <a:endParaRPr/>
          </a:p>
        </p:txBody>
      </p:sp>
      <p:sp>
        <p:nvSpPr>
          <p:cNvPr id="434" name="Google Shape;434;p21"/>
          <p:cNvSpPr txBox="1"/>
          <p:nvPr>
            <p:ph idx="1" type="body"/>
          </p:nvPr>
        </p:nvSpPr>
        <p:spPr>
          <a:xfrm>
            <a:off x="838200" y="1825625"/>
            <a:ext cx="10515600" cy="4351338"/>
          </a:xfrm>
          <a:prstGeom prst="rect">
            <a:avLst/>
          </a:prstGeom>
          <a:blipFill rotWithShape="1">
            <a:blip r:embed="rId3">
              <a:alphaModFix/>
            </a:blip>
            <a:stretch>
              <a:fillRect b="0" l="-1042" r="0" t="-2520"/>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a:t> </a:t>
            </a:r>
            <a:endParaRPr/>
          </a:p>
        </p:txBody>
      </p:sp>
      <p:pic>
        <p:nvPicPr>
          <p:cNvPr id="435" name="Google Shape;435;p21"/>
          <p:cNvPicPr preferRelativeResize="0"/>
          <p:nvPr/>
        </p:nvPicPr>
        <p:blipFill rotWithShape="1">
          <a:blip r:embed="rId4">
            <a:alphaModFix/>
          </a:blip>
          <a:srcRect b="0" l="0" r="0" t="0"/>
          <a:stretch/>
        </p:blipFill>
        <p:spPr>
          <a:xfrm>
            <a:off x="1589551" y="2741725"/>
            <a:ext cx="6140429" cy="38962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d8c1c9a56_0_16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10" name="Google Shape;110;g7d8c1c9a56_0_165"/>
          <p:cNvSpPr txBox="1"/>
          <p:nvPr>
            <p:ph idx="1" type="body"/>
          </p:nvPr>
        </p:nvSpPr>
        <p:spPr>
          <a:xfrm>
            <a:off x="838200" y="1614625"/>
            <a:ext cx="10515600" cy="4485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a:t>Generative models</a:t>
            </a:r>
            <a:endParaRPr b="1"/>
          </a:p>
          <a:p>
            <a:pPr indent="-342900" lvl="1" marL="914400" rtl="0" algn="l">
              <a:spcBef>
                <a:spcPts val="0"/>
              </a:spcBef>
              <a:spcAft>
                <a:spcPts val="0"/>
              </a:spcAft>
              <a:buSzPts val="1800"/>
              <a:buChar char="○"/>
            </a:pPr>
            <a:r>
              <a:rPr lang="en-US"/>
              <a:t>estimates the joint probability distribution of data P(X, Y) </a:t>
            </a:r>
            <a:endParaRPr/>
          </a:p>
          <a:p>
            <a:pPr indent="-342900" lvl="1" marL="914400" rtl="0" algn="l">
              <a:spcBef>
                <a:spcPts val="0"/>
              </a:spcBef>
              <a:spcAft>
                <a:spcPts val="0"/>
              </a:spcAft>
              <a:buSzPts val="1800"/>
              <a:buChar char="○"/>
            </a:pPr>
            <a:r>
              <a:rPr lang="en-US"/>
              <a:t>(Naive Bayesian, Markov chain, VAE, GAN, etc.)</a:t>
            </a:r>
            <a:endParaRPr/>
          </a:p>
          <a:p>
            <a:pPr indent="0" lvl="0" marL="0" rtl="0" algn="l">
              <a:spcBef>
                <a:spcPts val="1000"/>
              </a:spcBef>
              <a:spcAft>
                <a:spcPts val="0"/>
              </a:spcAft>
              <a:buNone/>
            </a:pPr>
            <a:r>
              <a:t/>
            </a:r>
            <a:endParaRPr sz="600"/>
          </a:p>
          <a:p>
            <a:pPr indent="-342900" lvl="0" marL="457200" rtl="0" algn="l">
              <a:spcBef>
                <a:spcPts val="1000"/>
              </a:spcBef>
              <a:spcAft>
                <a:spcPts val="0"/>
              </a:spcAft>
              <a:buSzPts val="1800"/>
              <a:buChar char="●"/>
            </a:pPr>
            <a:r>
              <a:rPr b="1" lang="en-US"/>
              <a:t>Why Generative models?</a:t>
            </a:r>
            <a:r>
              <a:rPr lang="en-US"/>
              <a:t> </a:t>
            </a:r>
            <a:endParaRPr/>
          </a:p>
          <a:p>
            <a:pPr indent="-342900" lvl="1" marL="914400" rtl="0" algn="l">
              <a:spcBef>
                <a:spcPts val="0"/>
              </a:spcBef>
              <a:spcAft>
                <a:spcPts val="0"/>
              </a:spcAft>
              <a:buSzPts val="1800"/>
              <a:buChar char="○"/>
            </a:pPr>
            <a:r>
              <a:rPr lang="en-US"/>
              <a:t>Super-resolution</a:t>
            </a:r>
            <a:endParaRPr/>
          </a:p>
          <a:p>
            <a:pPr indent="-342900" lvl="1" marL="914400" rtl="0" algn="l">
              <a:spcBef>
                <a:spcPts val="0"/>
              </a:spcBef>
              <a:spcAft>
                <a:spcPts val="0"/>
              </a:spcAft>
              <a:buSzPts val="1800"/>
              <a:buChar char="○"/>
            </a:pPr>
            <a:r>
              <a:t/>
            </a:r>
            <a:endParaRPr/>
          </a:p>
        </p:txBody>
      </p:sp>
      <p:pic>
        <p:nvPicPr>
          <p:cNvPr id="111" name="Google Shape;111;g7d8c1c9a56_0_165"/>
          <p:cNvPicPr preferRelativeResize="0"/>
          <p:nvPr/>
        </p:nvPicPr>
        <p:blipFill>
          <a:blip r:embed="rId3">
            <a:alphaModFix/>
          </a:blip>
          <a:stretch>
            <a:fillRect/>
          </a:stretch>
        </p:blipFill>
        <p:spPr>
          <a:xfrm>
            <a:off x="4867250" y="3536325"/>
            <a:ext cx="7061573" cy="2372801"/>
          </a:xfrm>
          <a:prstGeom prst="rect">
            <a:avLst/>
          </a:prstGeom>
          <a:noFill/>
          <a:ln>
            <a:noFill/>
          </a:ln>
        </p:spPr>
      </p:pic>
      <p:sp>
        <p:nvSpPr>
          <p:cNvPr id="112" name="Google Shape;112;g7d8c1c9a56_0_165"/>
          <p:cNvSpPr txBox="1"/>
          <p:nvPr/>
        </p:nvSpPr>
        <p:spPr>
          <a:xfrm>
            <a:off x="4466175" y="5832925"/>
            <a:ext cx="1792200" cy="670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lang="en-US" sz="1800">
                <a:solidFill>
                  <a:schemeClr val="dk1"/>
                </a:solidFill>
              </a:rPr>
              <a:t>bicubic inter</a:t>
            </a:r>
            <a:r>
              <a:rPr lang="en-US" sz="1800">
                <a:solidFill>
                  <a:schemeClr val="dk1"/>
                </a:solidFill>
              </a:rPr>
              <a:t>polation</a:t>
            </a:r>
            <a:endParaRPr sz="1800"/>
          </a:p>
        </p:txBody>
      </p:sp>
      <p:sp>
        <p:nvSpPr>
          <p:cNvPr id="113" name="Google Shape;113;g7d8c1c9a56_0_165"/>
          <p:cNvSpPr txBox="1"/>
          <p:nvPr/>
        </p:nvSpPr>
        <p:spPr>
          <a:xfrm>
            <a:off x="6258375" y="5832925"/>
            <a:ext cx="2571900" cy="670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lang="en-US" sz="1800">
                <a:solidFill>
                  <a:schemeClr val="dk1"/>
                </a:solidFill>
              </a:rPr>
              <a:t>deep residual network optimized for MSE</a:t>
            </a:r>
            <a:endParaRPr sz="1800"/>
          </a:p>
        </p:txBody>
      </p:sp>
      <p:sp>
        <p:nvSpPr>
          <p:cNvPr id="114" name="Google Shape;114;g7d8c1c9a56_0_165"/>
          <p:cNvSpPr txBox="1"/>
          <p:nvPr/>
        </p:nvSpPr>
        <p:spPr>
          <a:xfrm>
            <a:off x="7854100" y="2866475"/>
            <a:ext cx="3000000" cy="795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lang="en-US" sz="1800">
                <a:solidFill>
                  <a:schemeClr val="dk1"/>
                </a:solidFill>
              </a:rPr>
              <a:t>deep residual generative adversarial network</a:t>
            </a:r>
            <a:endParaRPr sz="1800"/>
          </a:p>
        </p:txBody>
      </p:sp>
      <p:sp>
        <p:nvSpPr>
          <p:cNvPr id="115" name="Google Shape;115;g7d8c1c9a56_0_165"/>
          <p:cNvSpPr txBox="1"/>
          <p:nvPr/>
        </p:nvSpPr>
        <p:spPr>
          <a:xfrm>
            <a:off x="10080800" y="5962525"/>
            <a:ext cx="2431200" cy="41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800">
                <a:solidFill>
                  <a:schemeClr val="dk1"/>
                </a:solidFill>
              </a:rPr>
              <a:t>original HR image</a:t>
            </a:r>
            <a:endParaRPr sz="1800"/>
          </a:p>
        </p:txBody>
      </p:sp>
      <p:sp>
        <p:nvSpPr>
          <p:cNvPr id="116" name="Google Shape;116;g7d8c1c9a56_0_165"/>
          <p:cNvSpPr txBox="1"/>
          <p:nvPr/>
        </p:nvSpPr>
        <p:spPr>
          <a:xfrm>
            <a:off x="212875" y="5737225"/>
            <a:ext cx="41817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 Ledig, </a:t>
            </a:r>
            <a:r>
              <a:rPr lang="en-US"/>
              <a:t>L. Theis, F. Huszar, J. Caballero, A. Cunningham, ´ A. Acosta, A. Aitken, A. Tejani, J. Totz, Z. Wang, </a:t>
            </a:r>
            <a:r>
              <a:rPr lang="en-US"/>
              <a:t>et al. Photo-realistic single image super-resolution using a generative adversarial network.</a:t>
            </a:r>
            <a:endParaRPr/>
          </a:p>
        </p:txBody>
      </p:sp>
      <p:sp>
        <p:nvSpPr>
          <p:cNvPr id="117" name="Google Shape;117;g7d8c1c9a56_0_165"/>
          <p:cNvSpPr txBox="1"/>
          <p:nvPr/>
        </p:nvSpPr>
        <p:spPr>
          <a:xfrm>
            <a:off x="7415225" y="6446700"/>
            <a:ext cx="25719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 1: </a:t>
            </a:r>
            <a:r>
              <a:rPr lang="en-US">
                <a:solidFill>
                  <a:schemeClr val="dk1"/>
                </a:solidFill>
              </a:rPr>
              <a:t>Super-resolution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9" name="Shape 439"/>
        <p:cNvGrpSpPr/>
        <p:nvPr/>
      </p:nvGrpSpPr>
      <p:grpSpPr>
        <a:xfrm>
          <a:off x="0" y="0"/>
          <a:ext cx="0" cy="0"/>
          <a:chOff x="0" y="0"/>
          <a:chExt cx="0" cy="0"/>
        </a:xfrm>
      </p:grpSpPr>
      <p:sp>
        <p:nvSpPr>
          <p:cNvPr id="440" name="Google Shape;440;p22"/>
          <p:cNvSpPr txBox="1"/>
          <p:nvPr>
            <p:ph type="title"/>
          </p:nvPr>
        </p:nvSpPr>
        <p:spPr>
          <a:xfrm>
            <a:off x="838200" y="3848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Times for rendering</a:t>
            </a:r>
            <a:endParaRPr/>
          </a:p>
        </p:txBody>
      </p:sp>
      <p:sp>
        <p:nvSpPr>
          <p:cNvPr id="441" name="Google Shape;44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177800" rtl="0" algn="l">
              <a:lnSpc>
                <a:spcPct val="90000"/>
              </a:lnSpc>
              <a:spcBef>
                <a:spcPts val="0"/>
              </a:spcBef>
              <a:spcAft>
                <a:spcPts val="0"/>
              </a:spcAft>
              <a:buClr>
                <a:schemeClr val="dk1"/>
              </a:buClr>
              <a:buSzPts val="2800"/>
              <a:buNone/>
            </a:pPr>
            <a:r>
              <a:rPr lang="en-US" sz="2400"/>
              <a:t>The timings were performed on a workstation with Nvidia RTX Titan GPU</a:t>
            </a:r>
            <a:endParaRPr sz="2400"/>
          </a:p>
        </p:txBody>
      </p:sp>
      <p:pic>
        <p:nvPicPr>
          <p:cNvPr id="442" name="Google Shape;442;p22"/>
          <p:cNvPicPr preferRelativeResize="0"/>
          <p:nvPr/>
        </p:nvPicPr>
        <p:blipFill rotWithShape="1">
          <a:blip r:embed="rId3">
            <a:alphaModFix/>
          </a:blip>
          <a:srcRect b="0" l="0" r="0" t="0"/>
          <a:stretch/>
        </p:blipFill>
        <p:spPr>
          <a:xfrm>
            <a:off x="838210" y="2570028"/>
            <a:ext cx="7902369" cy="20731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6" name="Shape 446"/>
        <p:cNvGrpSpPr/>
        <p:nvPr/>
      </p:nvGrpSpPr>
      <p:grpSpPr>
        <a:xfrm>
          <a:off x="0" y="0"/>
          <a:ext cx="0" cy="0"/>
          <a:chOff x="0" y="0"/>
          <a:chExt cx="0" cy="0"/>
        </a:xfrm>
      </p:grpSpPr>
      <p:sp>
        <p:nvSpPr>
          <p:cNvPr id="447" name="Google Shape;4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Application (Foveated rendering)</a:t>
            </a:r>
            <a:endParaRPr/>
          </a:p>
        </p:txBody>
      </p:sp>
      <p:sp>
        <p:nvSpPr>
          <p:cNvPr id="448" name="Google Shape;44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a:t>R</a:t>
            </a:r>
            <a:r>
              <a:rPr lang="en-US"/>
              <a:t>egion of highest acuity → Full Resolution</a:t>
            </a:r>
            <a:endParaRPr/>
          </a:p>
          <a:p>
            <a:pPr indent="-50800" lvl="0" marL="228600" rtl="0" algn="l">
              <a:lnSpc>
                <a:spcPct val="90000"/>
              </a:lnSpc>
              <a:spcBef>
                <a:spcPts val="0"/>
              </a:spcBef>
              <a:spcAft>
                <a:spcPts val="0"/>
              </a:spcAft>
              <a:buClr>
                <a:schemeClr val="dk1"/>
              </a:buClr>
              <a:buSzPts val="2800"/>
              <a:buNone/>
            </a:pPr>
            <a:r>
              <a:rPr lang="en-US"/>
              <a:t>Other area → Super-Resolution (this method)</a:t>
            </a:r>
            <a:endParaRPr/>
          </a:p>
        </p:txBody>
      </p:sp>
      <p:pic>
        <p:nvPicPr>
          <p:cNvPr id="449" name="Google Shape;449;p24"/>
          <p:cNvPicPr preferRelativeResize="0"/>
          <p:nvPr/>
        </p:nvPicPr>
        <p:blipFill rotWithShape="1">
          <a:blip r:embed="rId3">
            <a:alphaModFix/>
          </a:blip>
          <a:srcRect b="0" l="0" r="0" t="0"/>
          <a:stretch/>
        </p:blipFill>
        <p:spPr>
          <a:xfrm>
            <a:off x="838200" y="2869021"/>
            <a:ext cx="10153650" cy="274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Question</a:t>
            </a:r>
            <a:endParaRPr/>
          </a:p>
        </p:txBody>
      </p:sp>
      <p:sp>
        <p:nvSpPr>
          <p:cNvPr id="455" name="Google Shape;455;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Generally speaking, predicting the error of ANN predictions are impossible. How does this influence its application?</a:t>
            </a:r>
            <a:endParaRPr/>
          </a:p>
          <a:p>
            <a:pPr indent="0" lvl="0" marL="0" rtl="0" algn="l">
              <a:lnSpc>
                <a:spcPct val="90000"/>
              </a:lnSpc>
              <a:spcBef>
                <a:spcPts val="0"/>
              </a:spcBef>
              <a:spcAft>
                <a:spcPts val="0"/>
              </a:spcAft>
              <a:buNone/>
            </a:pPr>
            <a:r>
              <a:t/>
            </a:r>
            <a:endParaRPr/>
          </a:p>
          <a:p>
            <a:pPr indent="0" lvl="0" marL="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g7d9ed8d06c_2_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 Summary</a:t>
            </a:r>
            <a:endParaRPr/>
          </a:p>
        </p:txBody>
      </p:sp>
      <p:sp>
        <p:nvSpPr>
          <p:cNvPr id="462" name="Google Shape;462;g7d9ed8d06c_2_1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AutoNum type="arabicPeriod"/>
            </a:pPr>
            <a:r>
              <a:rPr lang="en-US" sz="2000"/>
              <a:t>The model takes last frame as input, how to deal with the first frame and why?</a:t>
            </a:r>
            <a:endParaRPr sz="2000"/>
          </a:p>
          <a:p>
            <a:pPr indent="-355600" lvl="0" marL="457200" rtl="0" algn="l">
              <a:spcBef>
                <a:spcPts val="0"/>
              </a:spcBef>
              <a:spcAft>
                <a:spcPts val="0"/>
              </a:spcAft>
              <a:buSzPts val="2000"/>
              <a:buAutoNum type="arabicPeriod"/>
            </a:pPr>
            <a:r>
              <a:rPr lang="en-US" sz="2000"/>
              <a:t>Why is pretrained VGG-19 possible to work as perceptual loss ?</a:t>
            </a:r>
            <a:endParaRPr sz="2000"/>
          </a:p>
          <a:p>
            <a:pPr indent="-355600" lvl="0" marL="457200" rtl="0" algn="l">
              <a:spcBef>
                <a:spcPts val="0"/>
              </a:spcBef>
              <a:spcAft>
                <a:spcPts val="0"/>
              </a:spcAft>
              <a:buSzPts val="2000"/>
              <a:buAutoNum type="arabicPeriod"/>
            </a:pPr>
            <a:r>
              <a:rPr lang="en-US" sz="2000"/>
              <a:t>Loss functions like perceptual loss or GAN loss which works in other problems are not generating good results in the paper. Why do you think this happens? What is a good way to choose loss function?</a:t>
            </a:r>
            <a:endParaRPr sz="2000"/>
          </a:p>
          <a:p>
            <a:pPr indent="-355600" lvl="0" marL="457200" rtl="0" algn="l">
              <a:lnSpc>
                <a:spcPct val="100000"/>
              </a:lnSpc>
              <a:spcBef>
                <a:spcPts val="0"/>
              </a:spcBef>
              <a:spcAft>
                <a:spcPts val="0"/>
              </a:spcAft>
              <a:buSzPts val="2000"/>
              <a:buAutoNum type="arabicPeriod"/>
            </a:pPr>
            <a:r>
              <a:rPr lang="en-US" sz="2000"/>
              <a:t>We can see that error increases when we add AO effect. In possible application of this work, is it beneficial to have estimated AO effect in sacrifice of precision?</a:t>
            </a:r>
            <a:endParaRPr sz="2000"/>
          </a:p>
          <a:p>
            <a:pPr indent="-355600" lvl="0" marL="457200" rtl="0" algn="l">
              <a:spcBef>
                <a:spcPts val="0"/>
              </a:spcBef>
              <a:spcAft>
                <a:spcPts val="0"/>
              </a:spcAft>
              <a:buSzPts val="2000"/>
              <a:buAutoNum type="arabicPeriod"/>
            </a:pPr>
            <a:r>
              <a:rPr lang="en-US" sz="2000"/>
              <a:t>Generally speaking, predicting the error of ANN predictions are impossible. How does this influence its application?</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7d8800ff0a_1_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24" name="Google Shape;124;g7d8800ff0a_1_7"/>
          <p:cNvSpPr txBox="1"/>
          <p:nvPr>
            <p:ph idx="1" type="body"/>
          </p:nvPr>
        </p:nvSpPr>
        <p:spPr>
          <a:xfrm>
            <a:off x="838200" y="1597075"/>
            <a:ext cx="10515600" cy="4579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a:t>Generative models</a:t>
            </a:r>
            <a:endParaRPr b="1"/>
          </a:p>
          <a:p>
            <a:pPr indent="-342900" lvl="1" marL="914400" rtl="0" algn="l">
              <a:spcBef>
                <a:spcPts val="0"/>
              </a:spcBef>
              <a:spcAft>
                <a:spcPts val="0"/>
              </a:spcAft>
              <a:buSzPts val="1800"/>
              <a:buChar char="○"/>
            </a:pPr>
            <a:r>
              <a:rPr lang="en-US"/>
              <a:t>estimates the joint probability distribution of data P(X, Y) </a:t>
            </a:r>
            <a:endParaRPr/>
          </a:p>
          <a:p>
            <a:pPr indent="-342900" lvl="1" marL="914400" rtl="0" algn="l">
              <a:spcBef>
                <a:spcPts val="0"/>
              </a:spcBef>
              <a:spcAft>
                <a:spcPts val="0"/>
              </a:spcAft>
              <a:buSzPts val="1800"/>
              <a:buChar char="○"/>
            </a:pPr>
            <a:r>
              <a:rPr lang="en-US"/>
              <a:t>(Naive Bayesian, Markov chain, VAE, GAN, etc.)</a:t>
            </a:r>
            <a:endParaRPr/>
          </a:p>
          <a:p>
            <a:pPr indent="0" lvl="0" marL="0" rtl="0" algn="l">
              <a:spcBef>
                <a:spcPts val="1000"/>
              </a:spcBef>
              <a:spcAft>
                <a:spcPts val="0"/>
              </a:spcAft>
              <a:buNone/>
            </a:pPr>
            <a:r>
              <a:t/>
            </a:r>
            <a:endParaRPr sz="600"/>
          </a:p>
          <a:p>
            <a:pPr indent="-342900" lvl="0" marL="457200" rtl="0" algn="l">
              <a:spcBef>
                <a:spcPts val="1000"/>
              </a:spcBef>
              <a:spcAft>
                <a:spcPts val="0"/>
              </a:spcAft>
              <a:buSzPts val="1800"/>
              <a:buChar char="●"/>
            </a:pPr>
            <a:r>
              <a:rPr b="1" lang="en-US"/>
              <a:t>Why </a:t>
            </a:r>
            <a:r>
              <a:rPr b="1" lang="en-US"/>
              <a:t>Generative models?</a:t>
            </a:r>
            <a:r>
              <a:rPr lang="en-US"/>
              <a:t> </a:t>
            </a:r>
            <a:endParaRPr/>
          </a:p>
          <a:p>
            <a:pPr indent="-342900" lvl="1" marL="914400" rtl="0" algn="l">
              <a:spcBef>
                <a:spcPts val="0"/>
              </a:spcBef>
              <a:spcAft>
                <a:spcPts val="0"/>
              </a:spcAft>
              <a:buSzPts val="1800"/>
              <a:buChar char="○"/>
            </a:pPr>
            <a:r>
              <a:rPr lang="en-US"/>
              <a:t>Super-resolution</a:t>
            </a:r>
            <a:endParaRPr/>
          </a:p>
          <a:p>
            <a:pPr indent="-342900" lvl="1" marL="914400" rtl="0" algn="l">
              <a:spcBef>
                <a:spcPts val="500"/>
              </a:spcBef>
              <a:spcAft>
                <a:spcPts val="0"/>
              </a:spcAft>
              <a:buSzPts val="1800"/>
              <a:buChar char="○"/>
            </a:pPr>
            <a:r>
              <a:rPr lang="en-US"/>
              <a:t>Colorization</a:t>
            </a:r>
            <a:endParaRPr/>
          </a:p>
          <a:p>
            <a:pPr indent="-342900" lvl="1" marL="914400" rtl="0" algn="l">
              <a:spcBef>
                <a:spcPts val="0"/>
              </a:spcBef>
              <a:spcAft>
                <a:spcPts val="0"/>
              </a:spcAft>
              <a:buSzPts val="1800"/>
              <a:buChar char="○"/>
            </a:pPr>
            <a:r>
              <a:t/>
            </a:r>
            <a:endParaRPr/>
          </a:p>
        </p:txBody>
      </p:sp>
      <p:pic>
        <p:nvPicPr>
          <p:cNvPr id="125" name="Google Shape;125;g7d8800ff0a_1_7"/>
          <p:cNvPicPr preferRelativeResize="0"/>
          <p:nvPr/>
        </p:nvPicPr>
        <p:blipFill>
          <a:blip r:embed="rId3">
            <a:alphaModFix/>
          </a:blip>
          <a:stretch>
            <a:fillRect/>
          </a:stretch>
        </p:blipFill>
        <p:spPr>
          <a:xfrm>
            <a:off x="6050075" y="3120225"/>
            <a:ext cx="5537173" cy="3381825"/>
          </a:xfrm>
          <a:prstGeom prst="rect">
            <a:avLst/>
          </a:prstGeom>
          <a:noFill/>
          <a:ln>
            <a:noFill/>
          </a:ln>
        </p:spPr>
      </p:pic>
      <p:sp>
        <p:nvSpPr>
          <p:cNvPr id="126" name="Google Shape;126;g7d8800ff0a_1_7"/>
          <p:cNvSpPr txBox="1"/>
          <p:nvPr/>
        </p:nvSpPr>
        <p:spPr>
          <a:xfrm>
            <a:off x="167275" y="5878725"/>
            <a:ext cx="54591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Kamyar Nazeri, Eric Ng, and Mehran Ebrahimi. Image colorization using generative adversarial networks. In International Conference on Articulated Motion and Deformable Objects, pages 85–94. Springer, 2018</a:t>
            </a:r>
            <a:endParaRPr/>
          </a:p>
        </p:txBody>
      </p:sp>
      <p:sp>
        <p:nvSpPr>
          <p:cNvPr id="127" name="Google Shape;127;g7d8800ff0a_1_7"/>
          <p:cNvSpPr txBox="1"/>
          <p:nvPr/>
        </p:nvSpPr>
        <p:spPr>
          <a:xfrm>
            <a:off x="7415225" y="6446700"/>
            <a:ext cx="25719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 2: </a:t>
            </a:r>
            <a:r>
              <a:rPr lang="en-US">
                <a:solidFill>
                  <a:schemeClr val="dk1"/>
                </a:solidFill>
              </a:rPr>
              <a:t>Colorization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g7d8c1c9a56_0_18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34" name="Google Shape;134;g7d8c1c9a56_0_184"/>
          <p:cNvSpPr txBox="1"/>
          <p:nvPr>
            <p:ph idx="1" type="body"/>
          </p:nvPr>
        </p:nvSpPr>
        <p:spPr>
          <a:xfrm>
            <a:off x="838200" y="1605875"/>
            <a:ext cx="10515600" cy="4570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a:t>Generative models</a:t>
            </a:r>
            <a:endParaRPr b="1"/>
          </a:p>
          <a:p>
            <a:pPr indent="-342900" lvl="1" marL="914400" rtl="0" algn="l">
              <a:spcBef>
                <a:spcPts val="0"/>
              </a:spcBef>
              <a:spcAft>
                <a:spcPts val="0"/>
              </a:spcAft>
              <a:buSzPts val="1800"/>
              <a:buChar char="○"/>
            </a:pPr>
            <a:r>
              <a:rPr lang="en-US" sz="2400"/>
              <a:t>estimates the joint probability distribution of data P(X, Y) </a:t>
            </a:r>
            <a:endParaRPr sz="2400"/>
          </a:p>
          <a:p>
            <a:pPr indent="-342900" lvl="1" marL="914400" rtl="0" algn="l">
              <a:spcBef>
                <a:spcPts val="0"/>
              </a:spcBef>
              <a:spcAft>
                <a:spcPts val="0"/>
              </a:spcAft>
              <a:buSzPts val="1800"/>
              <a:buChar char="○"/>
            </a:pPr>
            <a:r>
              <a:rPr lang="en-US" sz="2400"/>
              <a:t>(Naive Bayesian, Markov chain, VAE, GAN, etc.)</a:t>
            </a:r>
            <a:endParaRPr sz="2400"/>
          </a:p>
          <a:p>
            <a:pPr indent="0" lvl="0" marL="0" rtl="0" algn="l">
              <a:spcBef>
                <a:spcPts val="1000"/>
              </a:spcBef>
              <a:spcAft>
                <a:spcPts val="0"/>
              </a:spcAft>
              <a:buNone/>
            </a:pPr>
            <a:r>
              <a:t/>
            </a:r>
            <a:endParaRPr sz="600"/>
          </a:p>
          <a:p>
            <a:pPr indent="-342900" lvl="0" marL="457200" rtl="0" algn="l">
              <a:spcBef>
                <a:spcPts val="1000"/>
              </a:spcBef>
              <a:spcAft>
                <a:spcPts val="0"/>
              </a:spcAft>
              <a:buSzPts val="1800"/>
              <a:buChar char="●"/>
            </a:pPr>
            <a:r>
              <a:rPr b="1" lang="en-US"/>
              <a:t>Why Generative models?</a:t>
            </a:r>
            <a:r>
              <a:rPr lang="en-US"/>
              <a:t> </a:t>
            </a:r>
            <a:endParaRPr/>
          </a:p>
          <a:p>
            <a:pPr indent="-342900" lvl="1" marL="914400" rtl="0" algn="l">
              <a:spcBef>
                <a:spcPts val="0"/>
              </a:spcBef>
              <a:spcAft>
                <a:spcPts val="0"/>
              </a:spcAft>
              <a:buSzPts val="1800"/>
              <a:buChar char="○"/>
            </a:pPr>
            <a:r>
              <a:rPr lang="en-US"/>
              <a:t>Super-resolution</a:t>
            </a:r>
            <a:endParaRPr/>
          </a:p>
          <a:p>
            <a:pPr indent="-342900" lvl="1" marL="914400" rtl="0" algn="l">
              <a:spcBef>
                <a:spcPts val="0"/>
              </a:spcBef>
              <a:spcAft>
                <a:spcPts val="0"/>
              </a:spcAft>
              <a:buSzPts val="1800"/>
              <a:buChar char="○"/>
            </a:pPr>
            <a:r>
              <a:rPr lang="en-US"/>
              <a:t>Colorization</a:t>
            </a:r>
            <a:endParaRPr/>
          </a:p>
          <a:p>
            <a:pPr indent="-342900" lvl="1" marL="914400" rtl="0" algn="l">
              <a:spcBef>
                <a:spcPts val="0"/>
              </a:spcBef>
              <a:spcAft>
                <a:spcPts val="0"/>
              </a:spcAft>
              <a:buSzPts val="1800"/>
              <a:buChar char="○"/>
            </a:pPr>
            <a:r>
              <a:rPr lang="en-US"/>
              <a:t>Simulation</a:t>
            </a:r>
            <a:endParaRPr/>
          </a:p>
          <a:p>
            <a:pPr indent="-342900" lvl="1" marL="914400" rtl="0" algn="l">
              <a:spcBef>
                <a:spcPts val="0"/>
              </a:spcBef>
              <a:spcAft>
                <a:spcPts val="0"/>
              </a:spcAft>
              <a:buSzPts val="1800"/>
              <a:buChar char="○"/>
            </a:pPr>
            <a:r>
              <a:rPr lang="en-US"/>
              <a:t>Generate latent representations (can be used as features)</a:t>
            </a:r>
            <a:endParaRPr/>
          </a:p>
          <a:p>
            <a:pPr indent="0" lvl="0" marL="91440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7d8c1c9a56_0_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41" name="Google Shape;141;g7d8c1c9a56_0_29"/>
          <p:cNvSpPr txBox="1"/>
          <p:nvPr>
            <p:ph idx="1" type="body"/>
          </p:nvPr>
        </p:nvSpPr>
        <p:spPr>
          <a:xfrm>
            <a:off x="838200" y="1690825"/>
            <a:ext cx="10515600" cy="493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Generative models used in scientific visualization</a:t>
            </a:r>
            <a:endParaRPr b="1"/>
          </a:p>
          <a:p>
            <a:pPr indent="0" lvl="0" marL="0" rtl="0" algn="l">
              <a:spcBef>
                <a:spcPts val="1000"/>
              </a:spcBef>
              <a:spcAft>
                <a:spcPts val="0"/>
              </a:spcAft>
              <a:buNone/>
            </a:pPr>
            <a:r>
              <a:t/>
            </a:r>
            <a:endParaRPr b="1"/>
          </a:p>
          <a:p>
            <a:pPr indent="-381000" lvl="0" marL="457200" rtl="0" algn="l">
              <a:spcBef>
                <a:spcPts val="1000"/>
              </a:spcBef>
              <a:spcAft>
                <a:spcPts val="0"/>
              </a:spcAft>
              <a:buSzPts val="2400"/>
              <a:buChar char="●"/>
            </a:pPr>
            <a:r>
              <a:rPr lang="en-US" sz="2400"/>
              <a:t>G</a:t>
            </a:r>
            <a:r>
              <a:rPr lang="en-US" sz="2400"/>
              <a:t>enerative Adversarial Network (</a:t>
            </a:r>
            <a:r>
              <a:rPr lang="en-US" sz="2400"/>
              <a:t>GAN): </a:t>
            </a:r>
            <a:endParaRPr sz="2400"/>
          </a:p>
          <a:p>
            <a:pPr indent="-381000" lvl="1" marL="914400" rtl="0" algn="l">
              <a:spcBef>
                <a:spcPts val="0"/>
              </a:spcBef>
              <a:spcAft>
                <a:spcPts val="0"/>
              </a:spcAft>
              <a:buSzPts val="2400"/>
              <a:buChar char="○"/>
            </a:pPr>
            <a:r>
              <a:rPr lang="en-US"/>
              <a:t>Volume Rendering</a:t>
            </a:r>
            <a:endParaRPr/>
          </a:p>
          <a:p>
            <a:pPr indent="-381000" lvl="1" marL="914400" rtl="0" algn="l">
              <a:spcBef>
                <a:spcPts val="0"/>
              </a:spcBef>
              <a:spcAft>
                <a:spcPts val="0"/>
              </a:spcAft>
              <a:buSzPts val="2400"/>
              <a:buChar char="○"/>
            </a:pPr>
            <a:r>
              <a:rPr lang="en-US"/>
              <a:t>spatial super-resolution</a:t>
            </a:r>
            <a:endParaRPr/>
          </a:p>
          <a:p>
            <a:pPr indent="-381000" lvl="1" marL="914400" rtl="0" algn="l">
              <a:spcBef>
                <a:spcPts val="0"/>
              </a:spcBef>
              <a:spcAft>
                <a:spcPts val="0"/>
              </a:spcAft>
              <a:buSzPts val="2400"/>
              <a:buChar char="○"/>
            </a:pPr>
            <a:r>
              <a:rPr lang="en-US"/>
              <a:t>from parameter space to image </a:t>
            </a:r>
            <a:endParaRPr/>
          </a:p>
          <a:p>
            <a:pPr indent="0" lvl="0" marL="457200" rtl="0" algn="l">
              <a:spcBef>
                <a:spcPts val="1000"/>
              </a:spcBef>
              <a:spcAft>
                <a:spcPts val="0"/>
              </a:spcAft>
              <a:buNone/>
            </a:pPr>
            <a:r>
              <a:t/>
            </a:r>
            <a:endParaRPr sz="600"/>
          </a:p>
          <a:p>
            <a:pPr indent="-381000" lvl="0" marL="457200" rtl="0" algn="l">
              <a:spcBef>
                <a:spcPts val="1000"/>
              </a:spcBef>
              <a:spcAft>
                <a:spcPts val="0"/>
              </a:spcAft>
              <a:buSzPts val="2400"/>
              <a:buChar char="●"/>
            </a:pPr>
            <a:r>
              <a:rPr lang="en-US" sz="2400"/>
              <a:t>Recurrent Generative Network (RGN): </a:t>
            </a:r>
            <a:endParaRPr sz="2400"/>
          </a:p>
          <a:p>
            <a:pPr indent="-381000" lvl="1" marL="914400" rtl="0" algn="l">
              <a:spcBef>
                <a:spcPts val="0"/>
              </a:spcBef>
              <a:spcAft>
                <a:spcPts val="0"/>
              </a:spcAft>
              <a:buSzPts val="2400"/>
              <a:buChar char="○"/>
            </a:pPr>
            <a:r>
              <a:rPr lang="en-US"/>
              <a:t>temporal super-resolution of time-varying data </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d8800ff0a_1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Scientific </a:t>
            </a:r>
            <a:r>
              <a:rPr lang="en-US"/>
              <a:t>visualization with deep learning </a:t>
            </a:r>
            <a:r>
              <a:rPr lang="en-US"/>
              <a:t> </a:t>
            </a:r>
            <a:endParaRPr/>
          </a:p>
        </p:txBody>
      </p:sp>
      <p:sp>
        <p:nvSpPr>
          <p:cNvPr id="148" name="Google Shape;148;g7d8800ff0a_1_1"/>
          <p:cNvSpPr txBox="1"/>
          <p:nvPr>
            <p:ph idx="1" type="body"/>
          </p:nvPr>
        </p:nvSpPr>
        <p:spPr>
          <a:xfrm>
            <a:off x="838200" y="1825625"/>
            <a:ext cx="7753200" cy="4351200"/>
          </a:xfrm>
          <a:prstGeom prst="rect">
            <a:avLst/>
          </a:prstGeom>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SzPts val="1800"/>
              <a:buChar char="●"/>
            </a:pPr>
            <a:r>
              <a:rPr b="1" lang="en-US"/>
              <a:t>Volume rendering</a:t>
            </a:r>
            <a:endParaRPr b="1"/>
          </a:p>
          <a:p>
            <a:pPr indent="-342900" lvl="1" marL="914400" marR="0" rtl="0" algn="l">
              <a:lnSpc>
                <a:spcPct val="90000"/>
              </a:lnSpc>
              <a:spcBef>
                <a:spcPts val="0"/>
              </a:spcBef>
              <a:spcAft>
                <a:spcPts val="0"/>
              </a:spcAft>
              <a:buSzPts val="1800"/>
              <a:buChar char="○"/>
            </a:pPr>
            <a:r>
              <a:rPr lang="en-US"/>
              <a:t>display a 2D projection of a 3D discretely </a:t>
            </a:r>
            <a:r>
              <a:rPr lang="en-US">
                <a:uFill>
                  <a:noFill/>
                </a:uFill>
                <a:hlinkClick r:id="rId3"/>
              </a:rPr>
              <a:t>sampled</a:t>
            </a:r>
            <a:r>
              <a:rPr lang="en-US"/>
              <a:t> </a:t>
            </a:r>
            <a:r>
              <a:rPr lang="en-US">
                <a:uFill>
                  <a:noFill/>
                </a:uFill>
                <a:hlinkClick r:id="rId4"/>
              </a:rPr>
              <a:t>data set</a:t>
            </a:r>
            <a:r>
              <a:rPr lang="en-US"/>
              <a:t>, typically a 3D </a:t>
            </a:r>
            <a:r>
              <a:rPr lang="en-US">
                <a:uFill>
                  <a:noFill/>
                </a:uFill>
                <a:hlinkClick r:id="rId5"/>
              </a:rPr>
              <a:t>scalar field</a:t>
            </a:r>
            <a:endParaRPr/>
          </a:p>
          <a:p>
            <a:pPr indent="0" lvl="0" marL="914400" marR="0" rtl="0" algn="l">
              <a:lnSpc>
                <a:spcPct val="90000"/>
              </a:lnSpc>
              <a:spcBef>
                <a:spcPts val="1000"/>
              </a:spcBef>
              <a:spcAft>
                <a:spcPts val="0"/>
              </a:spcAft>
              <a:buNone/>
            </a:pPr>
            <a:r>
              <a:t/>
            </a:r>
            <a:endParaRPr sz="600"/>
          </a:p>
          <a:p>
            <a:pPr indent="-342900" lvl="1" marL="914400" rtl="0" algn="l">
              <a:lnSpc>
                <a:spcPct val="100000"/>
              </a:lnSpc>
              <a:spcBef>
                <a:spcPts val="0"/>
              </a:spcBef>
              <a:spcAft>
                <a:spcPts val="0"/>
              </a:spcAft>
              <a:buSzPts val="1800"/>
              <a:buChar char="○"/>
            </a:pPr>
            <a:r>
              <a:rPr lang="en-US"/>
              <a:t>obtain overviews, identify distinct features, and discover interesting patterns</a:t>
            </a:r>
            <a:endParaRPr/>
          </a:p>
          <a:p>
            <a:pPr indent="0" lvl="0" marL="914400" rtl="0" algn="l">
              <a:lnSpc>
                <a:spcPct val="100000"/>
              </a:lnSpc>
              <a:spcBef>
                <a:spcPts val="0"/>
              </a:spcBef>
              <a:spcAft>
                <a:spcPts val="0"/>
              </a:spcAft>
              <a:buNone/>
            </a:pPr>
            <a:r>
              <a:t/>
            </a:r>
            <a:endParaRPr sz="600"/>
          </a:p>
          <a:p>
            <a:pPr indent="-342900" lvl="1" marL="914400" marR="0" rtl="0" algn="l">
              <a:lnSpc>
                <a:spcPct val="90000"/>
              </a:lnSpc>
              <a:spcBef>
                <a:spcPts val="1000"/>
              </a:spcBef>
              <a:spcAft>
                <a:spcPts val="0"/>
              </a:spcAft>
              <a:buSzPts val="1800"/>
              <a:buChar char="○"/>
            </a:pPr>
            <a:r>
              <a:rPr lang="en-US"/>
              <a:t>a computationally intensive task </a:t>
            </a:r>
            <a:endParaRPr/>
          </a:p>
          <a:p>
            <a:pPr indent="0" lvl="0" marL="914400" marR="0" rtl="0" algn="l">
              <a:lnSpc>
                <a:spcPct val="90000"/>
              </a:lnSpc>
              <a:spcBef>
                <a:spcPts val="1000"/>
              </a:spcBef>
              <a:spcAft>
                <a:spcPts val="0"/>
              </a:spcAft>
              <a:buNone/>
            </a:pPr>
            <a:r>
              <a:t/>
            </a:r>
            <a:endParaRPr sz="600"/>
          </a:p>
          <a:p>
            <a:pPr indent="-342900" lvl="1" marL="914400" marR="0" rtl="0" algn="l">
              <a:lnSpc>
                <a:spcPct val="90000"/>
              </a:lnSpc>
              <a:spcBef>
                <a:spcPts val="1000"/>
              </a:spcBef>
              <a:spcAft>
                <a:spcPts val="0"/>
              </a:spcAft>
              <a:buSzPts val="1800"/>
              <a:buChar char="○"/>
            </a:pPr>
            <a:r>
              <a:rPr lang="en-US"/>
              <a:t>traditional methods</a:t>
            </a:r>
            <a:endParaRPr/>
          </a:p>
          <a:p>
            <a:pPr indent="-342900" lvl="2" marL="1371600" marR="0" rtl="0" algn="l">
              <a:lnSpc>
                <a:spcPct val="90000"/>
              </a:lnSpc>
              <a:spcBef>
                <a:spcPts val="0"/>
              </a:spcBef>
              <a:spcAft>
                <a:spcPts val="0"/>
              </a:spcAft>
              <a:buSzPts val="1800"/>
              <a:buChar char="■"/>
            </a:pPr>
            <a:r>
              <a:rPr lang="en-US" sz="2400"/>
              <a:t>a volumetric scalar field</a:t>
            </a:r>
            <a:endParaRPr sz="2400"/>
          </a:p>
          <a:p>
            <a:pPr indent="-342900" lvl="2" marL="1371600" marR="0" rtl="0" algn="l">
              <a:lnSpc>
                <a:spcPct val="90000"/>
              </a:lnSpc>
              <a:spcBef>
                <a:spcPts val="0"/>
              </a:spcBef>
              <a:spcAft>
                <a:spcPts val="0"/>
              </a:spcAft>
              <a:buSzPts val="1800"/>
              <a:buChar char="■"/>
            </a:pPr>
            <a:r>
              <a:rPr lang="en-US" sz="2400"/>
              <a:t>a viewpoint</a:t>
            </a:r>
            <a:endParaRPr sz="2400"/>
          </a:p>
          <a:p>
            <a:pPr indent="-342900" lvl="2" marL="1371600" marR="0" rtl="0" algn="l">
              <a:lnSpc>
                <a:spcPct val="90000"/>
              </a:lnSpc>
              <a:spcBef>
                <a:spcPts val="0"/>
              </a:spcBef>
              <a:spcAft>
                <a:spcPts val="0"/>
              </a:spcAft>
              <a:buSzPts val="1800"/>
              <a:buChar char="■"/>
            </a:pPr>
            <a:r>
              <a:rPr lang="en-US" sz="2400"/>
              <a:t>transfer functions (TFs) (for opacity and color)</a:t>
            </a:r>
            <a:endParaRPr sz="1050">
              <a:solidFill>
                <a:srgbClr val="222222"/>
              </a:solidFill>
              <a:highlight>
                <a:srgbClr val="FFFFFF"/>
              </a:highlight>
            </a:endParaRPr>
          </a:p>
          <a:p>
            <a:pPr indent="0" lvl="0" marL="0" marR="0" rtl="0" algn="l">
              <a:lnSpc>
                <a:spcPct val="90000"/>
              </a:lnSpc>
              <a:spcBef>
                <a:spcPts val="1000"/>
              </a:spcBef>
              <a:spcAft>
                <a:spcPts val="0"/>
              </a:spcAft>
              <a:buNone/>
            </a:pPr>
            <a:r>
              <a:t/>
            </a:r>
            <a:endParaRPr/>
          </a:p>
        </p:txBody>
      </p:sp>
      <p:pic>
        <p:nvPicPr>
          <p:cNvPr id="149" name="Google Shape;149;g7d8800ff0a_1_1"/>
          <p:cNvPicPr preferRelativeResize="0"/>
          <p:nvPr/>
        </p:nvPicPr>
        <p:blipFill>
          <a:blip r:embed="rId6">
            <a:alphaModFix/>
          </a:blip>
          <a:stretch>
            <a:fillRect/>
          </a:stretch>
        </p:blipFill>
        <p:spPr>
          <a:xfrm>
            <a:off x="8705601" y="1621525"/>
            <a:ext cx="2872450" cy="2910175"/>
          </a:xfrm>
          <a:prstGeom prst="rect">
            <a:avLst/>
          </a:prstGeom>
          <a:noFill/>
          <a:ln>
            <a:noFill/>
          </a:ln>
        </p:spPr>
      </p:pic>
      <p:sp>
        <p:nvSpPr>
          <p:cNvPr id="150" name="Google Shape;150;g7d8800ff0a_1_1"/>
          <p:cNvSpPr txBox="1"/>
          <p:nvPr/>
        </p:nvSpPr>
        <p:spPr>
          <a:xfrm>
            <a:off x="8314200" y="4679650"/>
            <a:ext cx="4014600" cy="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Fig 3: </a:t>
            </a:r>
            <a:r>
              <a:rPr lang="en-US"/>
              <a:t>Example of a mouse skull (CT) rendering </a:t>
            </a:r>
            <a:endParaRPr/>
          </a:p>
          <a:p>
            <a:pPr indent="0" lvl="0" marL="0" rtl="0" algn="l">
              <a:spcBef>
                <a:spcPts val="0"/>
              </a:spcBef>
              <a:spcAft>
                <a:spcPts val="0"/>
              </a:spcAft>
              <a:buNone/>
            </a:pPr>
            <a:r>
              <a:rPr lang="en-US"/>
              <a:t>Credit: Christian Lackas &lt;delta@lackas.net&gt;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d8c1c9a56_0_5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 </a:t>
            </a:r>
            <a:endParaRPr/>
          </a:p>
        </p:txBody>
      </p:sp>
      <p:sp>
        <p:nvSpPr>
          <p:cNvPr id="157" name="Google Shape;157;g7d8c1c9a56_0_51"/>
          <p:cNvSpPr txBox="1"/>
          <p:nvPr>
            <p:ph idx="1" type="body"/>
          </p:nvPr>
        </p:nvSpPr>
        <p:spPr>
          <a:xfrm>
            <a:off x="838200" y="1475925"/>
            <a:ext cx="10515600" cy="192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tempoGAN: A Temporally Coherent, Volumetric GAN for Super-resolution Fluid Flow</a:t>
            </a:r>
            <a:r>
              <a:rPr lang="en-US" sz="1200"/>
              <a:t>{</a:t>
            </a:r>
            <a:r>
              <a:rPr lang="en-US" sz="1200"/>
              <a:t>http://arxiv.org/abs/1801.09710</a:t>
            </a:r>
            <a:r>
              <a:rPr lang="en-US" sz="1200"/>
              <a:t>}</a:t>
            </a:r>
            <a:endParaRPr sz="1200"/>
          </a:p>
          <a:p>
            <a:pPr indent="0" lvl="0" marL="0" marR="0" rtl="0" algn="l">
              <a:lnSpc>
                <a:spcPct val="90000"/>
              </a:lnSpc>
              <a:spcBef>
                <a:spcPts val="1000"/>
              </a:spcBef>
              <a:spcAft>
                <a:spcPts val="0"/>
              </a:spcAft>
              <a:buNone/>
            </a:pPr>
            <a:r>
              <a:rPr b="1" lang="en-US" sz="2400"/>
              <a:t>Goal:</a:t>
            </a:r>
            <a:r>
              <a:rPr lang="en-US" sz="2400"/>
              <a:t> generate high-resolution volumetric data sets of advected flow quantities, and ensuring temporal coherence</a:t>
            </a:r>
            <a:endParaRPr sz="2400"/>
          </a:p>
          <a:p>
            <a:pPr indent="0" lvl="0" marL="0" marR="0" rtl="0" algn="l">
              <a:lnSpc>
                <a:spcPct val="90000"/>
              </a:lnSpc>
              <a:spcBef>
                <a:spcPts val="1000"/>
              </a:spcBef>
              <a:spcAft>
                <a:spcPts val="0"/>
              </a:spcAft>
              <a:buNone/>
            </a:pPr>
            <a:r>
              <a:t/>
            </a:r>
            <a:endParaRPr sz="1800"/>
          </a:p>
        </p:txBody>
      </p:sp>
      <p:pic>
        <p:nvPicPr>
          <p:cNvPr id="158" name="Google Shape;158;g7d8c1c9a56_0_51"/>
          <p:cNvPicPr preferRelativeResize="0"/>
          <p:nvPr/>
        </p:nvPicPr>
        <p:blipFill>
          <a:blip r:embed="rId3">
            <a:alphaModFix/>
          </a:blip>
          <a:stretch>
            <a:fillRect/>
          </a:stretch>
        </p:blipFill>
        <p:spPr>
          <a:xfrm>
            <a:off x="6431713" y="3556900"/>
            <a:ext cx="5076825" cy="3028950"/>
          </a:xfrm>
          <a:prstGeom prst="rect">
            <a:avLst/>
          </a:prstGeom>
          <a:noFill/>
          <a:ln>
            <a:noFill/>
          </a:ln>
        </p:spPr>
      </p:pic>
      <p:sp>
        <p:nvSpPr>
          <p:cNvPr id="159" name="Google Shape;159;g7d8c1c9a56_0_51"/>
          <p:cNvSpPr txBox="1"/>
          <p:nvPr/>
        </p:nvSpPr>
        <p:spPr>
          <a:xfrm>
            <a:off x="7547400" y="6447400"/>
            <a:ext cx="3806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Fig 2: a high level overview of </a:t>
            </a:r>
            <a:r>
              <a:rPr lang="en-US"/>
              <a:t>the</a:t>
            </a:r>
            <a:r>
              <a:rPr lang="en-US"/>
              <a:t> approach</a:t>
            </a:r>
            <a:endParaRPr/>
          </a:p>
        </p:txBody>
      </p:sp>
      <p:sp>
        <p:nvSpPr>
          <p:cNvPr id="160" name="Google Shape;160;g7d8c1c9a56_0_51"/>
          <p:cNvSpPr txBox="1"/>
          <p:nvPr/>
        </p:nvSpPr>
        <p:spPr>
          <a:xfrm>
            <a:off x="838200" y="3156250"/>
            <a:ext cx="5464800" cy="324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000">
                <a:solidFill>
                  <a:schemeClr val="dk1"/>
                </a:solidFill>
              </a:rPr>
              <a:t>Method:</a:t>
            </a:r>
            <a:endParaRPr b="1" sz="2000">
              <a:solidFill>
                <a:schemeClr val="dk1"/>
              </a:solidFill>
            </a:endParaRPr>
          </a:p>
          <a:p>
            <a:pPr indent="-355600" lvl="0" marL="457200" rtl="0" algn="l">
              <a:lnSpc>
                <a:spcPct val="90000"/>
              </a:lnSpc>
              <a:spcBef>
                <a:spcPts val="1000"/>
              </a:spcBef>
              <a:spcAft>
                <a:spcPts val="0"/>
              </a:spcAft>
              <a:buClr>
                <a:schemeClr val="dk1"/>
              </a:buClr>
              <a:buSzPts val="2000"/>
              <a:buChar char="●"/>
            </a:pPr>
            <a:r>
              <a:rPr lang="en-US" sz="2000">
                <a:solidFill>
                  <a:schemeClr val="dk1"/>
                </a:solidFill>
              </a:rPr>
              <a:t>a novel temporal discriminator (D</a:t>
            </a:r>
            <a:r>
              <a:rPr baseline="-25000" lang="en-US" sz="2000">
                <a:solidFill>
                  <a:schemeClr val="dk1"/>
                </a:solidFill>
              </a:rPr>
              <a:t>t</a:t>
            </a:r>
            <a:r>
              <a:rPr lang="en-US" sz="2000">
                <a:solidFill>
                  <a:schemeClr val="dk1"/>
                </a:solidFill>
              </a:rPr>
              <a:t>) to generate consistent and highly detailed results over time</a:t>
            </a:r>
            <a:endParaRPr sz="2000">
              <a:solidFill>
                <a:schemeClr val="dk1"/>
              </a:solidFill>
            </a:endParaRPr>
          </a:p>
          <a:p>
            <a:pPr indent="0" lvl="0" marL="457200" rtl="0" algn="l">
              <a:lnSpc>
                <a:spcPct val="90000"/>
              </a:lnSpc>
              <a:spcBef>
                <a:spcPts val="0"/>
              </a:spcBef>
              <a:spcAft>
                <a:spcPts val="0"/>
              </a:spcAft>
              <a:buNone/>
            </a:pPr>
            <a:r>
              <a:t/>
            </a:r>
            <a:endParaRPr sz="600">
              <a:solidFill>
                <a:schemeClr val="dk1"/>
              </a:solidFill>
            </a:endParaRPr>
          </a:p>
          <a:p>
            <a:pPr indent="-355600" lvl="0" marL="457200" rtl="0" algn="l">
              <a:lnSpc>
                <a:spcPct val="90000"/>
              </a:lnSpc>
              <a:spcBef>
                <a:spcPts val="1000"/>
              </a:spcBef>
              <a:spcAft>
                <a:spcPts val="0"/>
              </a:spcAft>
              <a:buClr>
                <a:schemeClr val="dk1"/>
              </a:buClr>
              <a:buSzPts val="2000"/>
              <a:buChar char="●"/>
            </a:pPr>
            <a:r>
              <a:rPr lang="en-US" sz="2000">
                <a:solidFill>
                  <a:schemeClr val="dk1"/>
                </a:solidFill>
              </a:rPr>
              <a:t>add a negative feature loss to encourage the generalizability, give artistic control of outputs</a:t>
            </a:r>
            <a:endParaRPr sz="2000">
              <a:solidFill>
                <a:schemeClr val="dk1"/>
              </a:solidFill>
            </a:endParaRPr>
          </a:p>
          <a:p>
            <a:pPr indent="0" lvl="0" marL="0" rtl="0" algn="l">
              <a:lnSpc>
                <a:spcPct val="90000"/>
              </a:lnSpc>
              <a:spcBef>
                <a:spcPts val="0"/>
              </a:spcBef>
              <a:spcAft>
                <a:spcPts val="0"/>
              </a:spcAft>
              <a:buNone/>
            </a:pPr>
            <a:r>
              <a:t/>
            </a:r>
            <a:endParaRPr sz="600">
              <a:solidFill>
                <a:schemeClr val="dk1"/>
              </a:solidFill>
            </a:endParaRPr>
          </a:p>
          <a:p>
            <a:pPr indent="-355600" lvl="0" marL="457200" rtl="0" algn="l">
              <a:lnSpc>
                <a:spcPct val="90000"/>
              </a:lnSpc>
              <a:spcBef>
                <a:spcPts val="1000"/>
              </a:spcBef>
              <a:spcAft>
                <a:spcPts val="0"/>
              </a:spcAft>
              <a:buClr>
                <a:schemeClr val="dk1"/>
              </a:buClr>
              <a:buSzPts val="2000"/>
              <a:buChar char="●"/>
            </a:pPr>
            <a:r>
              <a:rPr lang="en-US" sz="2000">
                <a:solidFill>
                  <a:schemeClr val="dk1"/>
                </a:solidFill>
              </a:rPr>
              <a:t>add additional physical quantities (e.g., velocity) as inputs, improves convergence and quality of the inferred results</a:t>
            </a:r>
            <a:endParaRPr sz="2000">
              <a:solidFill>
                <a:schemeClr val="dk1"/>
              </a:solidFill>
            </a:endParaRPr>
          </a:p>
          <a:p>
            <a:pPr indent="0" lvl="0" marL="0" rtl="0" algn="l">
              <a:lnSpc>
                <a:spcPct val="90000"/>
              </a:lnSpc>
              <a:spcBef>
                <a:spcPts val="1000"/>
              </a:spcBef>
              <a:spcAft>
                <a:spcPts val="0"/>
              </a:spcAft>
              <a:buNone/>
            </a:pPr>
            <a:r>
              <a:t/>
            </a:r>
            <a:endParaRPr sz="2000">
              <a:solidFill>
                <a:schemeClr val="dk1"/>
              </a:solidFill>
            </a:endParaRPr>
          </a:p>
          <a:p>
            <a:pPr indent="0" lvl="0" marL="0" rtl="0" algn="l">
              <a:lnSpc>
                <a:spcPct val="90000"/>
              </a:lnSpc>
              <a:spcBef>
                <a:spcPts val="1000"/>
              </a:spcBef>
              <a:spcAft>
                <a:spcPts val="0"/>
              </a:spcAft>
              <a:buNone/>
            </a:pPr>
            <a:r>
              <a:t/>
            </a:r>
            <a:endParaRPr sz="2000">
              <a:solidFill>
                <a:schemeClr val="dk1"/>
              </a:solidFill>
            </a:endParaRPr>
          </a:p>
        </p:txBody>
      </p:sp>
      <p:sp>
        <p:nvSpPr>
          <p:cNvPr id="161" name="Google Shape;161;g7d8c1c9a56_0_51"/>
          <p:cNvSpPr txBox="1"/>
          <p:nvPr/>
        </p:nvSpPr>
        <p:spPr>
          <a:xfrm>
            <a:off x="6431725" y="3634275"/>
            <a:ext cx="1703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low-res</a:t>
            </a:r>
            <a:endParaRPr/>
          </a:p>
        </p:txBody>
      </p:sp>
      <p:sp>
        <p:nvSpPr>
          <p:cNvPr id="162" name="Google Shape;162;g7d8c1c9a56_0_51"/>
          <p:cNvSpPr txBox="1"/>
          <p:nvPr/>
        </p:nvSpPr>
        <p:spPr>
          <a:xfrm>
            <a:off x="9002050" y="4625975"/>
            <a:ext cx="1703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high</a:t>
            </a:r>
            <a:r>
              <a:rPr lang="en-US"/>
              <a:t>-res</a:t>
            </a:r>
            <a:endParaRPr/>
          </a:p>
        </p:txBody>
      </p:sp>
      <p:sp>
        <p:nvSpPr>
          <p:cNvPr id="163" name="Google Shape;163;g7d8c1c9a56_0_51"/>
          <p:cNvSpPr txBox="1"/>
          <p:nvPr/>
        </p:nvSpPr>
        <p:spPr>
          <a:xfrm>
            <a:off x="8956425" y="3290975"/>
            <a:ext cx="2321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high-res (</a:t>
            </a:r>
            <a:r>
              <a:rPr lang="en-US">
                <a:solidFill>
                  <a:schemeClr val="dk1"/>
                </a:solidFill>
              </a:rPr>
              <a:t>ground truth)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2020-01-29T15:26:07Z</dcterms:created>
  <dc:creator>Neng Shi</dc:creator>
</cp:coreProperties>
</file>